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00"/>
    <a:srgbClr val="9999FF"/>
    <a:srgbClr val="33CC33"/>
    <a:srgbClr val="FF99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Te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76375" y="2706688"/>
            <a:ext cx="5113338" cy="819150"/>
          </a:xfrm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454400"/>
            <a:ext cx="5184775" cy="550863"/>
          </a:xfrm>
        </p:spPr>
        <p:txBody>
          <a:bodyPr/>
          <a:lstStyle>
            <a:lvl1pPr marL="0" indent="0" algn="ctr"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12FCC7-8898-4DDE-A026-882D332DD8D8}" type="datetimeFigureOut">
              <a:rPr lang="ro-RO" smtClean="0"/>
              <a:t>13.08.2017</a:t>
            </a:fld>
            <a:endParaRPr lang="ro-RO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o-RO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87AFA-BED0-4C1C-BCC1-6196FC3B8313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build="p">
        <p:tmplLst>
          <p:tmpl lvl="1">
            <p:tnLst>
              <p:par>
                <p:cTn presetID="2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right)" prLst="gradientSize: 0.1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2FCC7-8898-4DDE-A026-882D332DD8D8}" type="datetimeFigureOut">
              <a:rPr lang="ro-RO" smtClean="0"/>
              <a:t>13.08.2017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87AFA-BED0-4C1C-BCC1-6196FC3B831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4716453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9713" y="266700"/>
            <a:ext cx="2097087" cy="5424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863" y="266700"/>
            <a:ext cx="6140450" cy="5424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2FCC7-8898-4DDE-A026-882D332DD8D8}" type="datetimeFigureOut">
              <a:rPr lang="ro-RO" smtClean="0"/>
              <a:t>13.08.2017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87AFA-BED0-4C1C-BCC1-6196FC3B831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549808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3130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03718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94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35152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20055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95781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828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57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2FCC7-8898-4DDE-A026-882D332DD8D8}" type="datetimeFigureOut">
              <a:rPr lang="ro-RO" smtClean="0"/>
              <a:t>13.08.2017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87AFA-BED0-4C1C-BCC1-6196FC3B831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2560451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212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399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9682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2FCC7-8898-4DDE-A026-882D332DD8D8}" type="datetimeFigureOut">
              <a:rPr lang="ro-RO" smtClean="0"/>
              <a:t>13.08.2017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87AFA-BED0-4C1C-BCC1-6196FC3B831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24748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5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5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2FCC7-8898-4DDE-A026-882D332DD8D8}" type="datetimeFigureOut">
              <a:rPr lang="ro-RO" smtClean="0"/>
              <a:t>13.08.2017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87AFA-BED0-4C1C-BCC1-6196FC3B831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01602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2FCC7-8898-4DDE-A026-882D332DD8D8}" type="datetimeFigureOut">
              <a:rPr lang="ro-RO" smtClean="0"/>
              <a:t>13.08.2017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87AFA-BED0-4C1C-BCC1-6196FC3B831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975571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2FCC7-8898-4DDE-A026-882D332DD8D8}" type="datetimeFigureOut">
              <a:rPr lang="ro-RO" smtClean="0"/>
              <a:t>13.08.2017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87AFA-BED0-4C1C-BCC1-6196FC3B831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444653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2FCC7-8898-4DDE-A026-882D332DD8D8}" type="datetimeFigureOut">
              <a:rPr lang="ro-RO" smtClean="0"/>
              <a:t>13.08.2017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87AFA-BED0-4C1C-BCC1-6196FC3B831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8493373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2FCC7-8898-4DDE-A026-882D332DD8D8}" type="datetimeFigureOut">
              <a:rPr lang="ro-RO" smtClean="0"/>
              <a:t>13.08.2017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87AFA-BED0-4C1C-BCC1-6196FC3B831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6517829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2FCC7-8898-4DDE-A026-882D332DD8D8}" type="datetimeFigureOut">
              <a:rPr lang="ro-RO" smtClean="0"/>
              <a:t>13.08.2017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87AFA-BED0-4C1C-BCC1-6196FC3B831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1605058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5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9338" y="6381750"/>
            <a:ext cx="12779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A612FCC7-8898-4DDE-A026-882D332DD8D8}" type="datetimeFigureOut">
              <a:rPr lang="ro-RO" smtClean="0"/>
              <a:t>13.08.2017</a:t>
            </a:fld>
            <a:endParaRPr lang="ro-R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9988" y="6381750"/>
            <a:ext cx="13033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endParaRPr lang="ro-R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2779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E6B87AFA-BED0-4C1C-BCC1-6196FC3B8313}" type="slidenum">
              <a:rPr lang="ro-RO" smtClean="0"/>
              <a:t>‹#›</a:t>
            </a:fld>
            <a:endParaRPr lang="ro-RO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6863" y="266700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algn="ctr"/>
            <a:endParaRPr lang="ro-RO" sz="180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r>
              <a:rPr lang="en-GB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9220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9225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9226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9227" name="Picture 11" descr="b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2706688"/>
            <a:ext cx="8064895" cy="81915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92D050"/>
                </a:solidFill>
                <a:latin typeface="Algerian" pitchFamily="82" charset="0"/>
              </a:rPr>
              <a:t>FOR</a:t>
            </a:r>
            <a:r>
              <a:rPr lang="ro-RO" sz="6000" dirty="0">
                <a:solidFill>
                  <a:srgbClr val="92D050"/>
                </a:solidFill>
                <a:latin typeface="Algerian" pitchFamily="82" charset="0"/>
              </a:rPr>
              <a:t>Ţ</a:t>
            </a:r>
            <a:r>
              <a:rPr lang="en-US" sz="6000" dirty="0" smtClean="0">
                <a:solidFill>
                  <a:srgbClr val="92D050"/>
                </a:solidFill>
                <a:latin typeface="Algerian" pitchFamily="82" charset="0"/>
              </a:rPr>
              <a:t>E </a:t>
            </a:r>
            <a:r>
              <a:rPr lang="en-US" sz="6000" dirty="0" err="1" smtClean="0">
                <a:solidFill>
                  <a:srgbClr val="92D050"/>
                </a:solidFill>
                <a:latin typeface="Algerian" pitchFamily="82" charset="0"/>
              </a:rPr>
              <a:t>intermoleculare</a:t>
            </a:r>
            <a:endParaRPr lang="ro-RO" sz="6000" dirty="0">
              <a:solidFill>
                <a:srgbClr val="92D05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641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491880" cy="5962674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7030A0"/>
                </a:solidFill>
              </a:rPr>
              <a:t>3. Forma </a:t>
            </a:r>
            <a:r>
              <a:rPr lang="en-US" sz="4800" b="1" i="1" dirty="0" err="1" smtClean="0">
                <a:solidFill>
                  <a:srgbClr val="7030A0"/>
                </a:solidFill>
              </a:rPr>
              <a:t>cristalelor</a:t>
            </a:r>
            <a:r>
              <a:rPr lang="en-US" sz="4800" b="1" i="1" dirty="0" smtClean="0">
                <a:solidFill>
                  <a:srgbClr val="7030A0"/>
                </a:solidFill>
              </a:rPr>
              <a:t> de </a:t>
            </a:r>
            <a:r>
              <a:rPr lang="en-US" sz="4800" b="1" i="1" dirty="0" err="1" smtClean="0">
                <a:solidFill>
                  <a:srgbClr val="7030A0"/>
                </a:solidFill>
              </a:rPr>
              <a:t>ghea</a:t>
            </a:r>
            <a:r>
              <a:rPr lang="ro-RO" sz="4800" b="1" i="1" dirty="0" smtClean="0">
                <a:solidFill>
                  <a:srgbClr val="7030A0"/>
                </a:solidFill>
              </a:rPr>
              <a:t>ţă</a:t>
            </a:r>
            <a:endParaRPr lang="ro-RO" sz="4800" b="1" i="1" dirty="0">
              <a:solidFill>
                <a:srgbClr val="7030A0"/>
              </a:solidFill>
            </a:endParaRPr>
          </a:p>
        </p:txBody>
      </p:sp>
      <p:pic>
        <p:nvPicPr>
          <p:cNvPr id="6147" name="Picture 3" descr="C:\Users\daniela\Desktop\Documents\Lectii clasa a IX-a\Legaturi chimice\cristale de a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908"/>
            <a:ext cx="5688632" cy="582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9349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Leg</a:t>
            </a:r>
            <a:r>
              <a:rPr lang="ro-RO" sz="4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ă</a:t>
            </a:r>
            <a:r>
              <a:rPr lang="en-US" sz="4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turile</a:t>
            </a:r>
            <a:r>
              <a:rPr lang="en-US" sz="4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de </a:t>
            </a:r>
            <a:r>
              <a:rPr lang="en-US" sz="4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hidrogen</a:t>
            </a:r>
            <a:r>
              <a:rPr lang="en-US" sz="4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dintre</a:t>
            </a:r>
            <a:r>
              <a:rPr lang="en-US" sz="4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moleculele</a:t>
            </a:r>
            <a:r>
              <a:rPr lang="en-US" sz="4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de </a:t>
            </a:r>
            <a:r>
              <a:rPr lang="en-US" sz="4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amoniac</a:t>
            </a:r>
            <a:endParaRPr lang="ro-RO" sz="40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 descr="C:\Users\daniela\Desktop\Documents\Lectii clasa a IX-a\Legaturi chimice\Hbonding intre amoniac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07" y="2025334"/>
            <a:ext cx="5256584" cy="483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331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Interac</a:t>
            </a:r>
            <a:r>
              <a:rPr lang="ro-RO" sz="5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ţ</a:t>
            </a:r>
            <a:r>
              <a:rPr lang="en-US" sz="5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ii </a:t>
            </a:r>
            <a:r>
              <a:rPr lang="en-US" sz="54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dipol</a:t>
            </a:r>
            <a:r>
              <a:rPr lang="en-US" sz="5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- </a:t>
            </a:r>
            <a:r>
              <a:rPr lang="en-US" sz="54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dipol</a:t>
            </a:r>
            <a:endParaRPr lang="ro-RO" sz="54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725544" cy="4741987"/>
          </a:xfrm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3600" dirty="0" smtClean="0">
                <a:solidFill>
                  <a:srgbClr val="002060"/>
                </a:solidFill>
              </a:rPr>
              <a:t>Se </a:t>
            </a:r>
            <a:r>
              <a:rPr lang="en-US" sz="3600" dirty="0" err="1" smtClean="0">
                <a:solidFill>
                  <a:srgbClr val="002060"/>
                </a:solidFill>
              </a:rPr>
              <a:t>realizeaz</a:t>
            </a:r>
            <a:r>
              <a:rPr lang="ro-RO" sz="3600" dirty="0" smtClean="0">
                <a:solidFill>
                  <a:srgbClr val="002060"/>
                </a:solidFill>
              </a:rPr>
              <a:t>ă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ro-RO" sz="3600" dirty="0" err="1">
                <a:solidFill>
                  <a:srgbClr val="002060"/>
                </a:solidFill>
              </a:rPr>
              <a:t>î</a:t>
            </a:r>
            <a:r>
              <a:rPr lang="en-US" sz="3600" dirty="0" err="1" smtClean="0">
                <a:solidFill>
                  <a:srgbClr val="002060"/>
                </a:solidFill>
              </a:rPr>
              <a:t>ntre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moleculele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polare</a:t>
            </a:r>
            <a:r>
              <a:rPr lang="en-US" sz="3600" dirty="0" smtClean="0">
                <a:solidFill>
                  <a:srgbClr val="002060"/>
                </a:solidFill>
              </a:rPr>
              <a:t>  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             </a:t>
            </a:r>
            <a:r>
              <a:rPr lang="en-US" sz="3600" dirty="0" err="1" smtClean="0">
                <a:solidFill>
                  <a:srgbClr val="002060"/>
                </a:solidFill>
              </a:rPr>
              <a:t>HCl</a:t>
            </a:r>
            <a:r>
              <a:rPr lang="en-US" sz="3600" dirty="0" smtClean="0">
                <a:solidFill>
                  <a:srgbClr val="002060"/>
                </a:solidFill>
              </a:rPr>
              <a:t> , H</a:t>
            </a:r>
            <a:r>
              <a:rPr lang="en-US" dirty="0" smtClean="0">
                <a:solidFill>
                  <a:srgbClr val="002060"/>
                </a:solidFill>
              </a:rPr>
              <a:t>2</a:t>
            </a:r>
            <a:r>
              <a:rPr lang="en-US" sz="3600" dirty="0" smtClean="0">
                <a:solidFill>
                  <a:srgbClr val="002060"/>
                </a:solidFill>
              </a:rPr>
              <a:t>S ,  PH</a:t>
            </a:r>
            <a:r>
              <a:rPr lang="en-US" dirty="0" smtClean="0">
                <a:solidFill>
                  <a:srgbClr val="002060"/>
                </a:solidFill>
              </a:rPr>
              <a:t>3</a:t>
            </a:r>
            <a:r>
              <a:rPr lang="en-US" sz="3600" dirty="0" smtClean="0">
                <a:solidFill>
                  <a:srgbClr val="002060"/>
                </a:solidFill>
              </a:rPr>
              <a:t> , </a:t>
            </a:r>
            <a:r>
              <a:rPr lang="en-US" sz="3600" dirty="0" err="1" smtClean="0">
                <a:solidFill>
                  <a:srgbClr val="002060"/>
                </a:solidFill>
              </a:rPr>
              <a:t>HBr</a:t>
            </a:r>
            <a:r>
              <a:rPr lang="en-US" sz="3600" dirty="0" smtClean="0">
                <a:solidFill>
                  <a:srgbClr val="002060"/>
                </a:solidFill>
              </a:rPr>
              <a:t> etc.</a:t>
            </a:r>
          </a:p>
          <a:p>
            <a:pPr marL="0" indent="0" algn="just"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3600" dirty="0" err="1" smtClean="0">
                <a:solidFill>
                  <a:srgbClr val="002060"/>
                </a:solidFill>
              </a:rPr>
              <a:t>Sunt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mai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slabe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dec</a:t>
            </a:r>
            <a:r>
              <a:rPr lang="ro-RO" sz="3600" dirty="0" smtClean="0">
                <a:solidFill>
                  <a:srgbClr val="002060"/>
                </a:solidFill>
              </a:rPr>
              <a:t>â</a:t>
            </a:r>
            <a:r>
              <a:rPr lang="en-US" sz="3600" dirty="0" smtClean="0">
                <a:solidFill>
                  <a:srgbClr val="002060"/>
                </a:solidFill>
              </a:rPr>
              <a:t>t leg</a:t>
            </a:r>
            <a:r>
              <a:rPr lang="ro-RO" sz="3600" dirty="0" smtClean="0">
                <a:solidFill>
                  <a:srgbClr val="002060"/>
                </a:solidFill>
              </a:rPr>
              <a:t>ă</a:t>
            </a:r>
            <a:r>
              <a:rPr lang="en-US" sz="3600" dirty="0" err="1" smtClean="0">
                <a:solidFill>
                  <a:srgbClr val="002060"/>
                </a:solidFill>
              </a:rPr>
              <a:t>turile</a:t>
            </a:r>
            <a:r>
              <a:rPr lang="en-US" sz="3600" dirty="0" smtClean="0">
                <a:solidFill>
                  <a:srgbClr val="002060"/>
                </a:solidFill>
              </a:rPr>
              <a:t> de </a:t>
            </a:r>
            <a:r>
              <a:rPr lang="en-US" sz="3600" dirty="0" err="1" smtClean="0">
                <a:solidFill>
                  <a:srgbClr val="002060"/>
                </a:solidFill>
              </a:rPr>
              <a:t>hidrogen</a:t>
            </a:r>
            <a:endParaRPr lang="ro-RO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971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8194" name="Picture 2" descr="C:\Users\daniela\Desktop\Documents\Lectii clasa a IX-a\Legaturi chimice\Dipole-dipole-interaction-in-HCl-2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9"/>
            <a:ext cx="82089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aniela\Desktop\Documents\Lectii clasa a IX-a\Legaturi chimice\dipol HCl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71" y="2508842"/>
            <a:ext cx="7416824" cy="39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9882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63" y="266700"/>
            <a:ext cx="8229600" cy="11460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i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For</a:t>
            </a:r>
            <a:r>
              <a:rPr lang="ro-RO" sz="5400" b="1" i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ţ</a:t>
            </a:r>
            <a:r>
              <a:rPr lang="en-US" sz="5400" b="1" i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e</a:t>
            </a:r>
            <a:r>
              <a:rPr lang="ro-RO" sz="5400" b="1" i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le</a:t>
            </a:r>
            <a:r>
              <a:rPr lang="en-US" sz="5400" b="1" i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5400" b="1" i="1" dirty="0" err="1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dispersie</a:t>
            </a:r>
            <a:r>
              <a:rPr lang="en-US" sz="5400" b="1" i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London</a:t>
            </a:r>
            <a:endParaRPr lang="ro-RO" sz="5400" b="1" i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556792"/>
            <a:ext cx="7560840" cy="5040560"/>
          </a:xfrm>
        </p:spPr>
        <p:txBody>
          <a:bodyPr>
            <a:normAutofit lnSpcReduction="10000"/>
          </a:bodyPr>
          <a:lstStyle/>
          <a:p>
            <a:pPr marL="0" indent="0" algn="just"/>
            <a:r>
              <a:rPr lang="en-US" sz="3200" b="1" i="1" dirty="0" smtClean="0">
                <a:solidFill>
                  <a:srgbClr val="0070C0"/>
                </a:solidFill>
              </a:rPr>
              <a:t>Se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realizeaz</a:t>
            </a:r>
            <a:r>
              <a:rPr lang="ro-RO" sz="3200" b="1" i="1" dirty="0" smtClean="0">
                <a:solidFill>
                  <a:srgbClr val="0070C0"/>
                </a:solidFill>
              </a:rPr>
              <a:t>ă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ro-RO" sz="3200" b="1" i="1" dirty="0" err="1">
                <a:solidFill>
                  <a:srgbClr val="0070C0"/>
                </a:solidFill>
              </a:rPr>
              <a:t>î</a:t>
            </a:r>
            <a:r>
              <a:rPr lang="en-US" sz="3200" b="1" i="1" dirty="0" err="1" smtClean="0">
                <a:solidFill>
                  <a:srgbClr val="0070C0"/>
                </a:solidFill>
              </a:rPr>
              <a:t>ntre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moleculele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covalente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nepolare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sau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ro-RO" sz="3200" b="1" i="1" dirty="0" err="1">
                <a:solidFill>
                  <a:srgbClr val="0070C0"/>
                </a:solidFill>
              </a:rPr>
              <a:t>î</a:t>
            </a:r>
            <a:r>
              <a:rPr lang="en-US" sz="3200" b="1" i="1" dirty="0" err="1" smtClean="0">
                <a:solidFill>
                  <a:srgbClr val="0070C0"/>
                </a:solidFill>
              </a:rPr>
              <a:t>ntre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atomii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gazelor</a:t>
            </a:r>
            <a:r>
              <a:rPr lang="en-US" sz="3200" b="1" i="1" dirty="0" smtClean="0">
                <a:solidFill>
                  <a:srgbClr val="0070C0"/>
                </a:solidFill>
              </a:rPr>
              <a:t> rare: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4000" b="1" i="1" dirty="0" smtClean="0">
                <a:solidFill>
                  <a:srgbClr val="FF99CC"/>
                </a:solidFill>
              </a:rPr>
              <a:t>H</a:t>
            </a:r>
            <a:r>
              <a:rPr lang="en-US" sz="2800" b="1" i="1" dirty="0" smtClean="0">
                <a:solidFill>
                  <a:srgbClr val="FF99CC"/>
                </a:solidFill>
              </a:rPr>
              <a:t>2</a:t>
            </a:r>
            <a:r>
              <a:rPr lang="en-US" sz="4000" b="1" i="1" dirty="0" smtClean="0">
                <a:solidFill>
                  <a:srgbClr val="FF99CC"/>
                </a:solidFill>
              </a:rPr>
              <a:t> , Cl</a:t>
            </a:r>
            <a:r>
              <a:rPr lang="en-US" b="1" i="1" dirty="0" smtClean="0">
                <a:solidFill>
                  <a:srgbClr val="FF99CC"/>
                </a:solidFill>
              </a:rPr>
              <a:t>2</a:t>
            </a:r>
            <a:r>
              <a:rPr lang="en-US" sz="4000" b="1" i="1" dirty="0" smtClean="0">
                <a:solidFill>
                  <a:srgbClr val="FF99CC"/>
                </a:solidFill>
              </a:rPr>
              <a:t> , N</a:t>
            </a:r>
            <a:r>
              <a:rPr lang="en-US" b="1" i="1" dirty="0" smtClean="0">
                <a:solidFill>
                  <a:srgbClr val="FF99CC"/>
                </a:solidFill>
              </a:rPr>
              <a:t>2</a:t>
            </a:r>
            <a:r>
              <a:rPr lang="en-US" sz="4000" b="1" i="1" dirty="0" smtClean="0">
                <a:solidFill>
                  <a:srgbClr val="FF99CC"/>
                </a:solidFill>
              </a:rPr>
              <a:t> , O</a:t>
            </a:r>
            <a:r>
              <a:rPr lang="en-US" b="1" i="1" dirty="0" smtClean="0">
                <a:solidFill>
                  <a:srgbClr val="FF99CC"/>
                </a:solidFill>
              </a:rPr>
              <a:t>2</a:t>
            </a:r>
            <a:r>
              <a:rPr lang="en-US" sz="4000" b="1" i="1" dirty="0" smtClean="0">
                <a:solidFill>
                  <a:srgbClr val="FF99CC"/>
                </a:solidFill>
              </a:rPr>
              <a:t> , CH</a:t>
            </a:r>
            <a:r>
              <a:rPr lang="en-US" b="1" i="1" dirty="0" smtClean="0">
                <a:solidFill>
                  <a:srgbClr val="FF99CC"/>
                </a:solidFill>
              </a:rPr>
              <a:t>4</a:t>
            </a:r>
            <a:r>
              <a:rPr lang="en-US" sz="4000" b="1" i="1" dirty="0" smtClean="0">
                <a:solidFill>
                  <a:srgbClr val="FF99CC"/>
                </a:solidFill>
              </a:rPr>
              <a:t> , CO</a:t>
            </a:r>
            <a:r>
              <a:rPr lang="en-US" b="1" i="1" dirty="0" smtClean="0">
                <a:solidFill>
                  <a:srgbClr val="FF99CC"/>
                </a:solidFill>
              </a:rPr>
              <a:t>2</a:t>
            </a:r>
            <a:r>
              <a:rPr lang="en-US" sz="4000" b="1" i="1" dirty="0" smtClean="0">
                <a:solidFill>
                  <a:srgbClr val="FF99CC"/>
                </a:solidFill>
              </a:rPr>
              <a:t> 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b="1" i="1" dirty="0" smtClean="0">
                <a:solidFill>
                  <a:srgbClr val="FF9966"/>
                </a:solidFill>
              </a:rPr>
              <a:t>He , </a:t>
            </a:r>
            <a:r>
              <a:rPr lang="en-US" sz="4000" b="1" i="1" dirty="0" err="1" smtClean="0">
                <a:solidFill>
                  <a:srgbClr val="FF9966"/>
                </a:solidFill>
              </a:rPr>
              <a:t>Ar</a:t>
            </a:r>
            <a:r>
              <a:rPr lang="en-US" sz="4000" b="1" i="1" dirty="0" smtClean="0">
                <a:solidFill>
                  <a:srgbClr val="FF9966"/>
                </a:solidFill>
              </a:rPr>
              <a:t> , Ne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3200" b="1" i="1" dirty="0" err="1" smtClean="0">
                <a:solidFill>
                  <a:srgbClr val="33CC33"/>
                </a:solidFill>
              </a:rPr>
              <a:t>Sunt</a:t>
            </a:r>
            <a:r>
              <a:rPr lang="en-US" sz="3200" b="1" i="1" dirty="0" smtClean="0">
                <a:solidFill>
                  <a:srgbClr val="33CC33"/>
                </a:solidFill>
              </a:rPr>
              <a:t> leg</a:t>
            </a:r>
            <a:r>
              <a:rPr lang="ro-RO" sz="3200" b="1" i="1" dirty="0" smtClean="0">
                <a:solidFill>
                  <a:srgbClr val="33CC33"/>
                </a:solidFill>
              </a:rPr>
              <a:t>ă</a:t>
            </a:r>
            <a:r>
              <a:rPr lang="en-US" sz="3200" b="1" i="1" dirty="0" err="1" smtClean="0">
                <a:solidFill>
                  <a:srgbClr val="33CC33"/>
                </a:solidFill>
              </a:rPr>
              <a:t>turi</a:t>
            </a:r>
            <a:r>
              <a:rPr lang="en-US" sz="3200" b="1" i="1" dirty="0" smtClean="0">
                <a:solidFill>
                  <a:srgbClr val="33CC33"/>
                </a:solidFill>
              </a:rPr>
              <a:t> </a:t>
            </a:r>
            <a:r>
              <a:rPr lang="en-US" sz="3200" b="1" i="1" dirty="0" err="1" smtClean="0">
                <a:solidFill>
                  <a:srgbClr val="33CC33"/>
                </a:solidFill>
              </a:rPr>
              <a:t>foarte</a:t>
            </a:r>
            <a:r>
              <a:rPr lang="en-US" sz="3200" b="1" i="1" dirty="0" smtClean="0">
                <a:solidFill>
                  <a:srgbClr val="33CC33"/>
                </a:solidFill>
              </a:rPr>
              <a:t> </a:t>
            </a:r>
            <a:r>
              <a:rPr lang="en-US" sz="3200" b="1" i="1" dirty="0" err="1" smtClean="0">
                <a:solidFill>
                  <a:srgbClr val="33CC33"/>
                </a:solidFill>
              </a:rPr>
              <a:t>slabe</a:t>
            </a:r>
            <a:endParaRPr lang="en-US" sz="3200" b="1" i="1" dirty="0" smtClean="0">
              <a:solidFill>
                <a:srgbClr val="33CC33"/>
              </a:solidFill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3200" b="1" i="1" dirty="0" err="1" smtClean="0">
                <a:solidFill>
                  <a:srgbClr val="9999FF"/>
                </a:solidFill>
              </a:rPr>
              <a:t>Explic</a:t>
            </a:r>
            <a:r>
              <a:rPr lang="ro-RO" sz="3200" b="1" i="1" dirty="0" smtClean="0">
                <a:solidFill>
                  <a:srgbClr val="9999FF"/>
                </a:solidFill>
              </a:rPr>
              <a:t>ă</a:t>
            </a:r>
            <a:r>
              <a:rPr lang="en-US" sz="3200" b="1" i="1" dirty="0" smtClean="0">
                <a:solidFill>
                  <a:srgbClr val="9999FF"/>
                </a:solidFill>
              </a:rPr>
              <a:t> </a:t>
            </a:r>
            <a:r>
              <a:rPr lang="en-US" sz="3200" b="1" i="1" dirty="0" err="1" smtClean="0">
                <a:solidFill>
                  <a:srgbClr val="9999FF"/>
                </a:solidFill>
              </a:rPr>
              <a:t>lichefierea</a:t>
            </a:r>
            <a:r>
              <a:rPr lang="en-US" sz="3200" b="1" i="1" dirty="0" smtClean="0">
                <a:solidFill>
                  <a:srgbClr val="9999FF"/>
                </a:solidFill>
              </a:rPr>
              <a:t> </a:t>
            </a:r>
            <a:r>
              <a:rPr lang="en-US" sz="3200" b="1" i="1" dirty="0" err="1" smtClean="0">
                <a:solidFill>
                  <a:srgbClr val="9999FF"/>
                </a:solidFill>
              </a:rPr>
              <a:t>gazelor</a:t>
            </a:r>
            <a:endParaRPr lang="ro-RO" sz="3200" b="1" i="1" dirty="0" smtClean="0">
              <a:solidFill>
                <a:srgbClr val="9999FF"/>
              </a:solidFill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3200" b="1" i="1" dirty="0" err="1">
                <a:solidFill>
                  <a:srgbClr val="FF9900"/>
                </a:solidFill>
              </a:rPr>
              <a:t>Explic</a:t>
            </a:r>
            <a:r>
              <a:rPr lang="ro-RO" sz="3200" b="1" i="1" dirty="0">
                <a:solidFill>
                  <a:srgbClr val="FF9900"/>
                </a:solidFill>
              </a:rPr>
              <a:t>ă</a:t>
            </a:r>
            <a:r>
              <a:rPr lang="en-US" sz="3200" b="1" i="1" dirty="0">
                <a:solidFill>
                  <a:srgbClr val="FF9900"/>
                </a:solidFill>
              </a:rPr>
              <a:t> </a:t>
            </a:r>
            <a:r>
              <a:rPr lang="en-US" sz="3200" b="1" i="1" dirty="0" err="1">
                <a:solidFill>
                  <a:srgbClr val="FF9900"/>
                </a:solidFill>
              </a:rPr>
              <a:t>punctele</a:t>
            </a:r>
            <a:r>
              <a:rPr lang="en-US" sz="3200" b="1" i="1" dirty="0">
                <a:solidFill>
                  <a:srgbClr val="FF9900"/>
                </a:solidFill>
              </a:rPr>
              <a:t> de </a:t>
            </a:r>
            <a:r>
              <a:rPr lang="en-US" sz="3200" b="1" i="1" dirty="0" err="1">
                <a:solidFill>
                  <a:srgbClr val="FF9900"/>
                </a:solidFill>
              </a:rPr>
              <a:t>topire</a:t>
            </a:r>
            <a:r>
              <a:rPr lang="en-US" sz="3200" b="1" i="1" dirty="0">
                <a:solidFill>
                  <a:srgbClr val="FF9900"/>
                </a:solidFill>
              </a:rPr>
              <a:t> </a:t>
            </a:r>
            <a:r>
              <a:rPr lang="ro-RO" sz="3200" b="1" i="1" dirty="0">
                <a:solidFill>
                  <a:srgbClr val="FF9900"/>
                </a:solidFill>
              </a:rPr>
              <a:t>ş</a:t>
            </a:r>
            <a:r>
              <a:rPr lang="en-US" sz="3200" b="1" i="1" dirty="0">
                <a:solidFill>
                  <a:srgbClr val="FF9900"/>
                </a:solidFill>
              </a:rPr>
              <a:t>i de </a:t>
            </a:r>
            <a:r>
              <a:rPr lang="en-US" sz="3200" b="1" i="1" dirty="0" err="1">
                <a:solidFill>
                  <a:srgbClr val="FF9900"/>
                </a:solidFill>
              </a:rPr>
              <a:t>fierbere</a:t>
            </a:r>
            <a:r>
              <a:rPr lang="en-US" sz="3200" b="1" i="1" dirty="0">
                <a:solidFill>
                  <a:srgbClr val="FF9900"/>
                </a:solidFill>
              </a:rPr>
              <a:t> </a:t>
            </a:r>
            <a:r>
              <a:rPr lang="en-US" sz="3200" b="1" i="1" dirty="0" err="1">
                <a:solidFill>
                  <a:srgbClr val="FF9900"/>
                </a:solidFill>
              </a:rPr>
              <a:t>foarte</a:t>
            </a:r>
            <a:r>
              <a:rPr lang="en-US" sz="3200" b="1" i="1" dirty="0">
                <a:solidFill>
                  <a:srgbClr val="FF9900"/>
                </a:solidFill>
              </a:rPr>
              <a:t> </a:t>
            </a:r>
            <a:r>
              <a:rPr lang="en-US" sz="3200" b="1" i="1" dirty="0" err="1">
                <a:solidFill>
                  <a:srgbClr val="FF9900"/>
                </a:solidFill>
              </a:rPr>
              <a:t>mici</a:t>
            </a:r>
            <a:r>
              <a:rPr lang="en-US" sz="3200" b="1" i="1" dirty="0">
                <a:solidFill>
                  <a:srgbClr val="FF9900"/>
                </a:solidFill>
              </a:rPr>
              <a:t> ale </a:t>
            </a:r>
            <a:r>
              <a:rPr lang="en-US" sz="3200" b="1" i="1" dirty="0" err="1">
                <a:solidFill>
                  <a:srgbClr val="FF9900"/>
                </a:solidFill>
              </a:rPr>
              <a:t>gazelor</a:t>
            </a:r>
            <a:endParaRPr lang="en-US" sz="3200" b="1" i="1" dirty="0" smtClean="0">
              <a:solidFill>
                <a:srgbClr val="FF9900"/>
              </a:solidFill>
            </a:endParaRP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302622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046510"/>
              </p:ext>
            </p:extLst>
          </p:nvPr>
        </p:nvGraphicFramePr>
        <p:xfrm>
          <a:off x="0" y="35525"/>
          <a:ext cx="9144000" cy="6633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8919"/>
                <a:gridCol w="3141484"/>
                <a:gridCol w="3713597"/>
              </a:tblGrid>
              <a:tr h="2562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4710" algn="l"/>
                        </a:tabLst>
                      </a:pPr>
                      <a:r>
                        <a:rPr lang="ro-RO" sz="1600" dirty="0">
                          <a:effectLst/>
                        </a:rPr>
                        <a:t>       </a:t>
                      </a:r>
                      <a:r>
                        <a:rPr lang="ro-RO" sz="3600" dirty="0">
                          <a:effectLst/>
                        </a:rPr>
                        <a:t>Gazul</a:t>
                      </a:r>
                      <a:r>
                        <a:rPr lang="ro-RO" sz="1600" dirty="0">
                          <a:effectLst/>
                        </a:rPr>
                        <a:t> </a:t>
                      </a:r>
                      <a:endParaRPr lang="ro-RO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4710" algn="l"/>
                        </a:tabLst>
                      </a:pPr>
                      <a:r>
                        <a:rPr lang="ro-RO" sz="3600" dirty="0">
                          <a:solidFill>
                            <a:schemeClr val="bg1"/>
                          </a:solidFill>
                          <a:effectLst/>
                        </a:rPr>
                        <a:t>rar</a:t>
                      </a:r>
                      <a:endParaRPr lang="ro-RO" sz="3600" dirty="0">
                        <a:solidFill>
                          <a:schemeClr val="bg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4710" algn="l"/>
                        </a:tabLst>
                      </a:pPr>
                      <a:r>
                        <a:rPr lang="ro-RO" sz="3600" dirty="0">
                          <a:effectLst/>
                        </a:rPr>
                        <a:t>Masa </a:t>
                      </a:r>
                      <a:r>
                        <a:rPr lang="ro-RO" sz="3600" dirty="0" smtClean="0">
                          <a:effectLst/>
                        </a:rPr>
                        <a:t>molară</a:t>
                      </a:r>
                      <a:endParaRPr lang="ro-RO" sz="3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4710" algn="l"/>
                        </a:tabLst>
                      </a:pPr>
                      <a:r>
                        <a:rPr lang="ro-RO" sz="3600" dirty="0">
                          <a:effectLst/>
                        </a:rPr>
                        <a:t>(g/mol)</a:t>
                      </a:r>
                      <a:endParaRPr lang="ro-RO" sz="3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4710" algn="l"/>
                        </a:tabLst>
                      </a:pPr>
                      <a:r>
                        <a:rPr lang="ro-RO" sz="3600" dirty="0">
                          <a:effectLst/>
                        </a:rPr>
                        <a:t>Punct de </a:t>
                      </a:r>
                      <a:r>
                        <a:rPr lang="ro-RO" sz="3600" dirty="0" smtClean="0">
                          <a:effectLst/>
                        </a:rPr>
                        <a:t>fierbere</a:t>
                      </a:r>
                      <a:r>
                        <a:rPr lang="en-US" sz="3600" baseline="0" dirty="0" smtClean="0">
                          <a:effectLst/>
                        </a:rPr>
                        <a:t> </a:t>
                      </a:r>
                      <a:r>
                        <a:rPr lang="ro-RO" sz="3600" dirty="0" smtClean="0">
                          <a:effectLst/>
                        </a:rPr>
                        <a:t>(°</a:t>
                      </a:r>
                      <a:r>
                        <a:rPr lang="ro-RO" sz="3600" dirty="0">
                          <a:effectLst/>
                        </a:rPr>
                        <a:t>C)</a:t>
                      </a:r>
                      <a:endParaRPr lang="ro-RO" sz="3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7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4710" algn="l"/>
                        </a:tabLst>
                      </a:pPr>
                      <a:r>
                        <a:rPr lang="ro-RO" sz="3600" dirty="0">
                          <a:effectLst/>
                        </a:rPr>
                        <a:t>He</a:t>
                      </a:r>
                      <a:endParaRPr lang="ro-RO" sz="3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4710" algn="l"/>
                        </a:tabLst>
                      </a:pPr>
                      <a:r>
                        <a:rPr lang="ro-RO" sz="3600" dirty="0">
                          <a:effectLst/>
                        </a:rPr>
                        <a:t>4</a:t>
                      </a:r>
                      <a:endParaRPr lang="ro-RO" sz="3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4710" algn="l"/>
                        </a:tabLst>
                      </a:pPr>
                      <a:r>
                        <a:rPr lang="ro-RO" sz="3600" dirty="0">
                          <a:effectLst/>
                        </a:rPr>
                        <a:t>-269</a:t>
                      </a:r>
                      <a:endParaRPr lang="ro-RO" sz="3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7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4710" algn="l"/>
                        </a:tabLst>
                      </a:pPr>
                      <a:r>
                        <a:rPr lang="ro-RO" sz="3600" dirty="0">
                          <a:effectLst/>
                        </a:rPr>
                        <a:t>Ne</a:t>
                      </a:r>
                      <a:endParaRPr lang="ro-RO" sz="3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4710" algn="l"/>
                        </a:tabLst>
                      </a:pPr>
                      <a:r>
                        <a:rPr lang="ro-RO" sz="3600">
                          <a:effectLst/>
                        </a:rPr>
                        <a:t>20</a:t>
                      </a:r>
                      <a:endParaRPr lang="ro-RO" sz="3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4710" algn="l"/>
                        </a:tabLst>
                      </a:pPr>
                      <a:r>
                        <a:rPr lang="ro-RO" sz="3600" dirty="0">
                          <a:effectLst/>
                        </a:rPr>
                        <a:t>-246</a:t>
                      </a:r>
                      <a:endParaRPr lang="ro-RO" sz="3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7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4710" algn="l"/>
                        </a:tabLst>
                      </a:pPr>
                      <a:r>
                        <a:rPr lang="ro-RO" sz="3600" dirty="0">
                          <a:effectLst/>
                        </a:rPr>
                        <a:t>Ar</a:t>
                      </a:r>
                      <a:endParaRPr lang="ro-RO" sz="3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4710" algn="l"/>
                        </a:tabLst>
                      </a:pPr>
                      <a:r>
                        <a:rPr lang="ro-RO" sz="3600">
                          <a:effectLst/>
                        </a:rPr>
                        <a:t>84</a:t>
                      </a:r>
                      <a:endParaRPr lang="ro-RO" sz="3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4710" algn="l"/>
                        </a:tabLst>
                      </a:pPr>
                      <a:r>
                        <a:rPr lang="ro-RO" sz="3600" dirty="0">
                          <a:effectLst/>
                        </a:rPr>
                        <a:t>-185</a:t>
                      </a:r>
                      <a:endParaRPr lang="ro-RO" sz="3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7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4710" algn="l"/>
                        </a:tabLst>
                      </a:pPr>
                      <a:r>
                        <a:rPr lang="ro-RO" sz="3600">
                          <a:effectLst/>
                        </a:rPr>
                        <a:t>Kr</a:t>
                      </a:r>
                      <a:endParaRPr lang="ro-RO" sz="3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4710" algn="l"/>
                        </a:tabLst>
                      </a:pPr>
                      <a:r>
                        <a:rPr lang="ro-RO" sz="3600">
                          <a:effectLst/>
                        </a:rPr>
                        <a:t>131</a:t>
                      </a:r>
                      <a:endParaRPr lang="ro-RO" sz="3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4710" algn="l"/>
                        </a:tabLst>
                      </a:pPr>
                      <a:r>
                        <a:rPr lang="ro-RO" sz="3600" dirty="0">
                          <a:effectLst/>
                        </a:rPr>
                        <a:t>-152,9</a:t>
                      </a:r>
                      <a:endParaRPr lang="ro-RO" sz="3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5035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i="1" dirty="0" err="1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Concluzii</a:t>
            </a:r>
            <a:r>
              <a:rPr lang="ro-RO" sz="5400" b="1" i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:</a:t>
            </a:r>
            <a:r>
              <a:rPr lang="en-US" sz="5400" b="1" i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 </a:t>
            </a:r>
            <a:endParaRPr lang="ro-RO" sz="5400" b="1" i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0405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sz="3600" i="1" dirty="0" smtClean="0">
                <a:solidFill>
                  <a:srgbClr val="C00000"/>
                </a:solidFill>
              </a:rPr>
              <a:t>For</a:t>
            </a:r>
            <a:r>
              <a:rPr lang="ro-RO" sz="3600" i="1" dirty="0" smtClean="0">
                <a:solidFill>
                  <a:srgbClr val="C00000"/>
                </a:solidFill>
              </a:rPr>
              <a:t>ţ</a:t>
            </a:r>
            <a:r>
              <a:rPr lang="en-US" sz="3600" i="1" dirty="0" err="1" smtClean="0">
                <a:solidFill>
                  <a:srgbClr val="C00000"/>
                </a:solidFill>
              </a:rPr>
              <a:t>ele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</a:rPr>
              <a:t>intermoleculare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</a:rPr>
              <a:t>sunt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</a:rPr>
              <a:t>mult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</a:rPr>
              <a:t>mai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</a:rPr>
              <a:t>slabe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</a:rPr>
              <a:t>dec</a:t>
            </a:r>
            <a:r>
              <a:rPr lang="ro-RO" sz="3600" i="1" dirty="0" smtClean="0">
                <a:solidFill>
                  <a:srgbClr val="C00000"/>
                </a:solidFill>
              </a:rPr>
              <a:t>â</a:t>
            </a:r>
            <a:r>
              <a:rPr lang="en-US" sz="3600" i="1" dirty="0" smtClean="0">
                <a:solidFill>
                  <a:srgbClr val="C00000"/>
                </a:solidFill>
              </a:rPr>
              <a:t>t leg</a:t>
            </a:r>
            <a:r>
              <a:rPr lang="ro-RO" sz="3600" i="1" dirty="0" smtClean="0">
                <a:solidFill>
                  <a:srgbClr val="C00000"/>
                </a:solidFill>
              </a:rPr>
              <a:t>ă</a:t>
            </a:r>
            <a:r>
              <a:rPr lang="en-US" sz="3600" i="1" dirty="0" err="1" smtClean="0">
                <a:solidFill>
                  <a:srgbClr val="C00000"/>
                </a:solidFill>
              </a:rPr>
              <a:t>turile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</a:rPr>
              <a:t>chimice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</a:rPr>
              <a:t>ionice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r>
              <a:rPr lang="ro-RO" sz="3600" i="1" dirty="0" err="1">
                <a:solidFill>
                  <a:srgbClr val="C00000"/>
                </a:solidFill>
              </a:rPr>
              <a:t>ş</a:t>
            </a:r>
            <a:r>
              <a:rPr lang="en-US" sz="3600" i="1" dirty="0" smtClean="0">
                <a:solidFill>
                  <a:srgbClr val="C00000"/>
                </a:solidFill>
              </a:rPr>
              <a:t>i </a:t>
            </a:r>
            <a:r>
              <a:rPr lang="en-US" sz="3600" i="1" dirty="0" err="1" smtClean="0">
                <a:solidFill>
                  <a:srgbClr val="C00000"/>
                </a:solidFill>
              </a:rPr>
              <a:t>covalente</a:t>
            </a:r>
            <a:endParaRPr lang="en-US" sz="3600" i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600" i="1" dirty="0" err="1" smtClean="0">
                <a:solidFill>
                  <a:srgbClr val="FF3399"/>
                </a:solidFill>
              </a:rPr>
              <a:t>Influen</a:t>
            </a:r>
            <a:r>
              <a:rPr lang="ro-RO" sz="3600" i="1" dirty="0" smtClean="0">
                <a:solidFill>
                  <a:srgbClr val="FF3399"/>
                </a:solidFill>
              </a:rPr>
              <a:t>ţ</a:t>
            </a:r>
            <a:r>
              <a:rPr lang="en-US" sz="3600" i="1" dirty="0" err="1" smtClean="0">
                <a:solidFill>
                  <a:srgbClr val="FF3399"/>
                </a:solidFill>
              </a:rPr>
              <a:t>eaz</a:t>
            </a:r>
            <a:r>
              <a:rPr lang="ro-RO" sz="3600" i="1" dirty="0" smtClean="0">
                <a:solidFill>
                  <a:srgbClr val="FF3399"/>
                </a:solidFill>
              </a:rPr>
              <a:t>ă</a:t>
            </a:r>
            <a:r>
              <a:rPr lang="en-US" sz="3600" i="1" dirty="0" smtClean="0">
                <a:solidFill>
                  <a:srgbClr val="FF3399"/>
                </a:solidFill>
              </a:rPr>
              <a:t> </a:t>
            </a:r>
            <a:r>
              <a:rPr lang="en-US" sz="3600" i="1" dirty="0" err="1" smtClean="0">
                <a:solidFill>
                  <a:srgbClr val="FF3399"/>
                </a:solidFill>
              </a:rPr>
              <a:t>unele</a:t>
            </a:r>
            <a:r>
              <a:rPr lang="en-US" sz="3600" i="1" dirty="0" smtClean="0">
                <a:solidFill>
                  <a:srgbClr val="FF3399"/>
                </a:solidFill>
              </a:rPr>
              <a:t> </a:t>
            </a:r>
            <a:r>
              <a:rPr lang="en-US" sz="3600" i="1" dirty="0" err="1" smtClean="0">
                <a:solidFill>
                  <a:srgbClr val="FF3399"/>
                </a:solidFill>
              </a:rPr>
              <a:t>propriet</a:t>
            </a:r>
            <a:r>
              <a:rPr lang="ro-RO" sz="3600" i="1" dirty="0" smtClean="0">
                <a:solidFill>
                  <a:srgbClr val="FF3399"/>
                </a:solidFill>
              </a:rPr>
              <a:t>ăţ</a:t>
            </a:r>
            <a:r>
              <a:rPr lang="en-US" sz="3600" i="1" dirty="0" smtClean="0">
                <a:solidFill>
                  <a:srgbClr val="FF3399"/>
                </a:solidFill>
              </a:rPr>
              <a:t>i </a:t>
            </a:r>
            <a:r>
              <a:rPr lang="en-US" sz="3600" i="1" dirty="0" err="1" smtClean="0">
                <a:solidFill>
                  <a:srgbClr val="FF3399"/>
                </a:solidFill>
              </a:rPr>
              <a:t>fizice</a:t>
            </a:r>
            <a:r>
              <a:rPr lang="en-US" sz="3600" i="1" dirty="0" smtClean="0">
                <a:solidFill>
                  <a:srgbClr val="FF3399"/>
                </a:solidFill>
              </a:rPr>
              <a:t> ale </a:t>
            </a:r>
            <a:r>
              <a:rPr lang="en-US" sz="3600" i="1" dirty="0" err="1" smtClean="0">
                <a:solidFill>
                  <a:srgbClr val="FF3399"/>
                </a:solidFill>
              </a:rPr>
              <a:t>substan</a:t>
            </a:r>
            <a:r>
              <a:rPr lang="ro-RO" sz="3600" i="1" dirty="0" smtClean="0">
                <a:solidFill>
                  <a:srgbClr val="FF3399"/>
                </a:solidFill>
              </a:rPr>
              <a:t>ţ</a:t>
            </a:r>
            <a:r>
              <a:rPr lang="en-US" sz="3600" i="1" dirty="0" err="1" smtClean="0">
                <a:solidFill>
                  <a:srgbClr val="FF3399"/>
                </a:solidFill>
              </a:rPr>
              <a:t>elor</a:t>
            </a:r>
            <a:r>
              <a:rPr lang="en-US" sz="3600" i="1" dirty="0" smtClean="0">
                <a:solidFill>
                  <a:srgbClr val="FF3399"/>
                </a:solidFill>
              </a:rPr>
              <a:t> ( </a:t>
            </a:r>
            <a:r>
              <a:rPr lang="en-US" sz="3600" i="1" dirty="0" err="1" smtClean="0">
                <a:solidFill>
                  <a:srgbClr val="FF3399"/>
                </a:solidFill>
              </a:rPr>
              <a:t>puncte</a:t>
            </a:r>
            <a:r>
              <a:rPr lang="en-US" sz="3600" i="1" dirty="0" smtClean="0">
                <a:solidFill>
                  <a:srgbClr val="FF3399"/>
                </a:solidFill>
              </a:rPr>
              <a:t> de </a:t>
            </a:r>
            <a:r>
              <a:rPr lang="en-US" sz="3600" i="1" dirty="0" err="1" smtClean="0">
                <a:solidFill>
                  <a:srgbClr val="FF3399"/>
                </a:solidFill>
              </a:rPr>
              <a:t>topire</a:t>
            </a:r>
            <a:r>
              <a:rPr lang="en-US" sz="3600" i="1" dirty="0" smtClean="0">
                <a:solidFill>
                  <a:srgbClr val="FF3399"/>
                </a:solidFill>
              </a:rPr>
              <a:t> </a:t>
            </a:r>
            <a:r>
              <a:rPr lang="ro-RO" sz="3600" i="1" dirty="0" err="1">
                <a:solidFill>
                  <a:srgbClr val="FF3399"/>
                </a:solidFill>
              </a:rPr>
              <a:t>ş</a:t>
            </a:r>
            <a:r>
              <a:rPr lang="en-US" sz="3600" i="1" dirty="0" smtClean="0">
                <a:solidFill>
                  <a:srgbClr val="FF3399"/>
                </a:solidFill>
              </a:rPr>
              <a:t>i de </a:t>
            </a:r>
            <a:r>
              <a:rPr lang="en-US" sz="3600" i="1" dirty="0" err="1" smtClean="0">
                <a:solidFill>
                  <a:srgbClr val="FF3399"/>
                </a:solidFill>
              </a:rPr>
              <a:t>fierbere</a:t>
            </a:r>
            <a:r>
              <a:rPr lang="en-US" sz="3600" i="1" dirty="0" smtClean="0">
                <a:solidFill>
                  <a:srgbClr val="FF3399"/>
                </a:solidFill>
              </a:rPr>
              <a:t>, </a:t>
            </a:r>
            <a:r>
              <a:rPr lang="en-US" sz="3600" i="1" dirty="0" err="1" smtClean="0">
                <a:solidFill>
                  <a:srgbClr val="FF3399"/>
                </a:solidFill>
              </a:rPr>
              <a:t>solubilitate</a:t>
            </a:r>
            <a:r>
              <a:rPr lang="en-US" sz="3600" i="1" dirty="0" smtClean="0">
                <a:solidFill>
                  <a:srgbClr val="FF3399"/>
                </a:solidFill>
              </a:rPr>
              <a:t>, </a:t>
            </a:r>
            <a:r>
              <a:rPr lang="en-US" sz="3600" i="1" dirty="0" err="1" smtClean="0">
                <a:solidFill>
                  <a:srgbClr val="FF3399"/>
                </a:solidFill>
              </a:rPr>
              <a:t>densitate</a:t>
            </a:r>
            <a:r>
              <a:rPr lang="en-US" sz="3600" i="1" dirty="0" smtClean="0">
                <a:solidFill>
                  <a:srgbClr val="FF3399"/>
                </a:solidFill>
              </a:rPr>
              <a:t> etc.)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B0F0"/>
                </a:solidFill>
              </a:rPr>
              <a:t>T</a:t>
            </a:r>
            <a:r>
              <a:rPr lang="ro-RO" sz="3600" dirty="0" smtClean="0">
                <a:solidFill>
                  <a:srgbClr val="00B0F0"/>
                </a:solidFill>
              </a:rPr>
              <a:t>ă</a:t>
            </a:r>
            <a:r>
              <a:rPr lang="en-US" sz="3600" dirty="0" err="1" smtClean="0">
                <a:solidFill>
                  <a:srgbClr val="00B0F0"/>
                </a:solidFill>
              </a:rPr>
              <a:t>ria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lor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scade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ro-RO" sz="3600" dirty="0" smtClean="0">
                <a:solidFill>
                  <a:srgbClr val="00B0F0"/>
                </a:solidFill>
              </a:rPr>
              <a:t>î</a:t>
            </a:r>
            <a:r>
              <a:rPr lang="en-US" sz="3600" dirty="0" smtClean="0">
                <a:solidFill>
                  <a:srgbClr val="00B0F0"/>
                </a:solidFill>
              </a:rPr>
              <a:t>n </a:t>
            </a:r>
            <a:r>
              <a:rPr lang="en-US" sz="3600" dirty="0" err="1" smtClean="0">
                <a:solidFill>
                  <a:srgbClr val="00B0F0"/>
                </a:solidFill>
              </a:rPr>
              <a:t>ordinea</a:t>
            </a:r>
            <a:r>
              <a:rPr lang="en-US" sz="3600" dirty="0" smtClean="0">
                <a:solidFill>
                  <a:srgbClr val="00B0F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sz="3600" dirty="0" smtClean="0"/>
              <a:t> </a:t>
            </a:r>
            <a:r>
              <a:rPr lang="ro-RO" sz="3600" dirty="0" smtClean="0"/>
              <a:t>        </a:t>
            </a:r>
            <a:r>
              <a:rPr lang="en-US" sz="2800" b="1" dirty="0" err="1" smtClean="0">
                <a:solidFill>
                  <a:srgbClr val="FF3399"/>
                </a:solidFill>
              </a:rPr>
              <a:t>Leg.deH</a:t>
            </a:r>
            <a:r>
              <a:rPr lang="en-US" sz="2800" b="1" dirty="0" smtClean="0"/>
              <a:t>&gt;</a:t>
            </a:r>
            <a:r>
              <a:rPr lang="en-US" sz="2800" b="1" dirty="0" err="1" smtClean="0">
                <a:solidFill>
                  <a:srgbClr val="0070C0"/>
                </a:solidFill>
              </a:rPr>
              <a:t>Interac</a:t>
            </a:r>
            <a:r>
              <a:rPr lang="ro-RO" sz="2800" b="1" dirty="0" smtClean="0">
                <a:solidFill>
                  <a:srgbClr val="0070C0"/>
                </a:solidFill>
              </a:rPr>
              <a:t>ţ</a:t>
            </a:r>
            <a:r>
              <a:rPr lang="en-US" sz="2800" b="1" dirty="0" smtClean="0">
                <a:solidFill>
                  <a:srgbClr val="0070C0"/>
                </a:solidFill>
              </a:rPr>
              <a:t>ii</a:t>
            </a:r>
            <a:r>
              <a:rPr lang="ro-RO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dipol</a:t>
            </a:r>
            <a:r>
              <a:rPr lang="en-US" sz="2800" b="1" dirty="0" smtClean="0">
                <a:solidFill>
                  <a:srgbClr val="0070C0"/>
                </a:solidFill>
              </a:rPr>
              <a:t>–</a:t>
            </a:r>
            <a:r>
              <a:rPr lang="en-US" sz="2800" b="1" dirty="0" err="1" smtClean="0">
                <a:solidFill>
                  <a:srgbClr val="0070C0"/>
                </a:solidFill>
              </a:rPr>
              <a:t>dipol</a:t>
            </a:r>
            <a:r>
              <a:rPr lang="ro-RO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/>
              <a:t>&gt;</a:t>
            </a:r>
            <a:r>
              <a:rPr lang="en-US" sz="2800" b="1" dirty="0" smtClean="0">
                <a:solidFill>
                  <a:srgbClr val="00B050"/>
                </a:solidFill>
              </a:rPr>
              <a:t>For</a:t>
            </a:r>
            <a:r>
              <a:rPr lang="ro-RO" sz="2800" b="1" dirty="0" smtClean="0">
                <a:solidFill>
                  <a:srgbClr val="00B050"/>
                </a:solidFill>
              </a:rPr>
              <a:t>ţ</a:t>
            </a:r>
            <a:r>
              <a:rPr lang="en-US" sz="2800" b="1" dirty="0" smtClean="0">
                <a:solidFill>
                  <a:srgbClr val="00B050"/>
                </a:solidFill>
              </a:rPr>
              <a:t>e London</a:t>
            </a:r>
            <a:endParaRPr lang="ro-RO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538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i="1" dirty="0" err="1" smtClean="0">
                <a:solidFill>
                  <a:schemeClr val="accent5">
                    <a:lumMod val="75000"/>
                  </a:schemeClr>
                </a:solidFill>
              </a:rPr>
              <a:t>Clasificare</a:t>
            </a:r>
            <a:endParaRPr lang="ro-RO" sz="6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4400" b="1" i="1" dirty="0" smtClean="0">
                <a:solidFill>
                  <a:schemeClr val="accent5">
                    <a:lumMod val="25000"/>
                  </a:schemeClr>
                </a:solidFill>
              </a:rPr>
              <a:t>Leg</a:t>
            </a:r>
            <a:r>
              <a:rPr lang="ro-RO" sz="4400" b="1" i="1" dirty="0">
                <a:solidFill>
                  <a:schemeClr val="accent5">
                    <a:lumMod val="25000"/>
                  </a:schemeClr>
                </a:solidFill>
              </a:rPr>
              <a:t>ă</a:t>
            </a:r>
            <a:r>
              <a:rPr lang="en-US" sz="4400" b="1" i="1" dirty="0" err="1" smtClean="0">
                <a:solidFill>
                  <a:schemeClr val="accent5">
                    <a:lumMod val="25000"/>
                  </a:schemeClr>
                </a:solidFill>
              </a:rPr>
              <a:t>turi</a:t>
            </a:r>
            <a:r>
              <a:rPr lang="en-US" sz="4400" b="1" i="1" dirty="0" smtClean="0">
                <a:solidFill>
                  <a:schemeClr val="accent5">
                    <a:lumMod val="25000"/>
                  </a:schemeClr>
                </a:solidFill>
              </a:rPr>
              <a:t> de </a:t>
            </a:r>
            <a:r>
              <a:rPr lang="en-US" sz="4400" b="1" i="1" dirty="0" err="1" smtClean="0">
                <a:solidFill>
                  <a:schemeClr val="accent5">
                    <a:lumMod val="25000"/>
                  </a:schemeClr>
                </a:solidFill>
              </a:rPr>
              <a:t>hidrogen</a:t>
            </a:r>
            <a:endParaRPr lang="en-US" sz="4400" b="1" i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en-US" sz="4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i="1" dirty="0" smtClean="0">
                <a:solidFill>
                  <a:schemeClr val="accent5">
                    <a:lumMod val="25000"/>
                  </a:schemeClr>
                </a:solidFill>
              </a:rPr>
              <a:t>For</a:t>
            </a:r>
            <a:r>
              <a:rPr lang="ro-RO" sz="4400" b="1" i="1" dirty="0" smtClean="0">
                <a:solidFill>
                  <a:schemeClr val="accent5">
                    <a:lumMod val="25000"/>
                  </a:schemeClr>
                </a:solidFill>
              </a:rPr>
              <a:t>ţ</a:t>
            </a:r>
            <a:r>
              <a:rPr lang="en-US" sz="4400" b="1" i="1" dirty="0" smtClean="0">
                <a:solidFill>
                  <a:schemeClr val="accent5">
                    <a:lumMod val="25000"/>
                  </a:schemeClr>
                </a:solidFill>
              </a:rPr>
              <a:t>e van der Waals 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interac</a:t>
            </a:r>
            <a:r>
              <a:rPr lang="ro-RO" sz="4000" b="1" i="1" dirty="0" smtClean="0">
                <a:solidFill>
                  <a:srgbClr val="0070C0"/>
                </a:solidFill>
              </a:rPr>
              <a:t>ţ</a:t>
            </a:r>
            <a:r>
              <a:rPr lang="en-US" sz="4000" b="1" i="1" dirty="0" smtClean="0">
                <a:solidFill>
                  <a:srgbClr val="0070C0"/>
                </a:solidFill>
              </a:rPr>
              <a:t>ii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dipol</a:t>
            </a:r>
            <a:r>
              <a:rPr lang="en-US" sz="4000" b="1" i="1" dirty="0" smtClean="0">
                <a:solidFill>
                  <a:srgbClr val="0070C0"/>
                </a:solidFill>
              </a:rPr>
              <a:t> –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dipol</a:t>
            </a:r>
            <a:endParaRPr lang="en-US" sz="4000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smtClean="0">
                <a:solidFill>
                  <a:srgbClr val="0070C0"/>
                </a:solidFill>
              </a:rPr>
              <a:t>      - for</a:t>
            </a:r>
            <a:r>
              <a:rPr lang="ro-RO" sz="4000" b="1" i="1" dirty="0">
                <a:solidFill>
                  <a:srgbClr val="0070C0"/>
                </a:solidFill>
              </a:rPr>
              <a:t>ţ</a:t>
            </a:r>
            <a:r>
              <a:rPr lang="en-US" sz="4000" b="1" i="1" dirty="0" smtClean="0">
                <a:solidFill>
                  <a:srgbClr val="0070C0"/>
                </a:solidFill>
              </a:rPr>
              <a:t>e de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dispersie</a:t>
            </a:r>
            <a:r>
              <a:rPr lang="en-US" sz="4000" b="1" i="1" dirty="0" smtClean="0">
                <a:solidFill>
                  <a:srgbClr val="0070C0"/>
                </a:solidFill>
              </a:rPr>
              <a:t> London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746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i="1" dirty="0" smtClean="0">
                <a:solidFill>
                  <a:srgbClr val="92D050"/>
                </a:solidFill>
              </a:rPr>
              <a:t>Leg</a:t>
            </a:r>
            <a:r>
              <a:rPr lang="ro-RO" sz="6000" b="1" i="1" dirty="0" smtClean="0">
                <a:solidFill>
                  <a:srgbClr val="92D050"/>
                </a:solidFill>
              </a:rPr>
              <a:t>ă</a:t>
            </a:r>
            <a:r>
              <a:rPr lang="en-US" sz="6000" b="1" i="1" dirty="0" err="1" smtClean="0">
                <a:solidFill>
                  <a:srgbClr val="92D050"/>
                </a:solidFill>
              </a:rPr>
              <a:t>tura</a:t>
            </a:r>
            <a:r>
              <a:rPr lang="en-US" sz="6000" b="1" i="1" dirty="0" smtClean="0">
                <a:solidFill>
                  <a:srgbClr val="92D050"/>
                </a:solidFill>
              </a:rPr>
              <a:t>  de  </a:t>
            </a:r>
            <a:r>
              <a:rPr lang="en-US" sz="6000" b="1" i="1" dirty="0" err="1" smtClean="0">
                <a:solidFill>
                  <a:srgbClr val="92D050"/>
                </a:solidFill>
              </a:rPr>
              <a:t>hidrogen</a:t>
            </a:r>
            <a:endParaRPr lang="ro-RO" sz="6000" b="1" i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225"/>
            <a:ext cx="8229600" cy="536011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4000" dirty="0" smtClean="0"/>
              <a:t>  </a:t>
            </a:r>
            <a:r>
              <a:rPr lang="en-US" sz="4000" dirty="0" err="1" smtClean="0">
                <a:solidFill>
                  <a:srgbClr val="002060"/>
                </a:solidFill>
              </a:rPr>
              <a:t>cea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mai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puternic</a:t>
            </a:r>
            <a:r>
              <a:rPr lang="ro-RO" sz="4000" dirty="0" smtClean="0">
                <a:solidFill>
                  <a:srgbClr val="002060"/>
                </a:solidFill>
              </a:rPr>
              <a:t>ă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dintre</a:t>
            </a:r>
            <a:r>
              <a:rPr lang="en-US" sz="4000" dirty="0" smtClean="0">
                <a:solidFill>
                  <a:srgbClr val="002060"/>
                </a:solidFill>
              </a:rPr>
              <a:t> for</a:t>
            </a:r>
            <a:r>
              <a:rPr lang="ro-RO" sz="4000" dirty="0">
                <a:solidFill>
                  <a:srgbClr val="002060"/>
                </a:solidFill>
              </a:rPr>
              <a:t>ţ</a:t>
            </a:r>
            <a:r>
              <a:rPr lang="en-US" sz="4000" dirty="0" err="1" smtClean="0">
                <a:solidFill>
                  <a:srgbClr val="002060"/>
                </a:solidFill>
              </a:rPr>
              <a:t>ele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intermoleculare</a:t>
            </a:r>
            <a:endParaRPr lang="en-US" sz="40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</a:rPr>
              <a:t>s</a:t>
            </a:r>
            <a:r>
              <a:rPr lang="en-US" sz="4000" dirty="0" smtClean="0">
                <a:solidFill>
                  <a:srgbClr val="002060"/>
                </a:solidFill>
              </a:rPr>
              <a:t>e </a:t>
            </a:r>
            <a:r>
              <a:rPr lang="en-US" sz="4000" dirty="0" err="1" smtClean="0">
                <a:solidFill>
                  <a:srgbClr val="002060"/>
                </a:solidFill>
              </a:rPr>
              <a:t>realizeaz</a:t>
            </a:r>
            <a:r>
              <a:rPr lang="ro-RO" sz="4000" dirty="0" smtClean="0">
                <a:solidFill>
                  <a:srgbClr val="002060"/>
                </a:solidFill>
              </a:rPr>
              <a:t>ă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ro-RO" sz="4000" dirty="0" err="1" smtClean="0">
                <a:solidFill>
                  <a:srgbClr val="002060"/>
                </a:solidFill>
              </a:rPr>
              <a:t>î</a:t>
            </a:r>
            <a:r>
              <a:rPr lang="en-US" sz="4000" dirty="0" err="1" smtClean="0">
                <a:solidFill>
                  <a:srgbClr val="002060"/>
                </a:solidFill>
              </a:rPr>
              <a:t>ntre</a:t>
            </a:r>
            <a:r>
              <a:rPr lang="en-US" sz="4000" dirty="0" smtClean="0">
                <a:solidFill>
                  <a:srgbClr val="002060"/>
                </a:solidFill>
              </a:rPr>
              <a:t> molecule care con</a:t>
            </a:r>
            <a:r>
              <a:rPr lang="ro-RO" sz="4000" dirty="0" smtClean="0">
                <a:solidFill>
                  <a:srgbClr val="002060"/>
                </a:solidFill>
              </a:rPr>
              <a:t>ţ</a:t>
            </a:r>
            <a:r>
              <a:rPr lang="en-US" sz="4000" dirty="0" smtClean="0">
                <a:solidFill>
                  <a:srgbClr val="002060"/>
                </a:solidFill>
              </a:rPr>
              <a:t>in H </a:t>
            </a:r>
            <a:r>
              <a:rPr lang="en-US" sz="4000" dirty="0" err="1" smtClean="0">
                <a:solidFill>
                  <a:srgbClr val="002060"/>
                </a:solidFill>
              </a:rPr>
              <a:t>legat</a:t>
            </a:r>
            <a:r>
              <a:rPr lang="en-US" sz="4000" dirty="0" smtClean="0">
                <a:solidFill>
                  <a:srgbClr val="002060"/>
                </a:solidFill>
              </a:rPr>
              <a:t> de un atom cu </a:t>
            </a:r>
            <a:r>
              <a:rPr lang="en-US" sz="4000" dirty="0" err="1" smtClean="0">
                <a:solidFill>
                  <a:srgbClr val="002060"/>
                </a:solidFill>
              </a:rPr>
              <a:t>electronegativitate</a:t>
            </a:r>
            <a:r>
              <a:rPr lang="en-US" sz="4000" dirty="0" smtClean="0">
                <a:solidFill>
                  <a:srgbClr val="002060"/>
                </a:solidFill>
              </a:rPr>
              <a:t> mare ( F, O, N)</a:t>
            </a:r>
          </a:p>
          <a:p>
            <a:pPr algn="just">
              <a:buFont typeface="Wingdings" pitchFamily="2" charset="2"/>
              <a:buChar char="q"/>
            </a:pP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ro-RO" sz="4000" dirty="0" err="1" smtClean="0">
                <a:solidFill>
                  <a:srgbClr val="002060"/>
                </a:solidFill>
              </a:rPr>
              <a:t>î</a:t>
            </a:r>
            <a:r>
              <a:rPr lang="en-US" sz="4000" dirty="0" err="1" smtClean="0">
                <a:solidFill>
                  <a:srgbClr val="002060"/>
                </a:solidFill>
              </a:rPr>
              <a:t>ntre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moleculele</a:t>
            </a:r>
            <a:r>
              <a:rPr lang="en-US" sz="4000" dirty="0" smtClean="0">
                <a:solidFill>
                  <a:srgbClr val="002060"/>
                </a:solidFill>
              </a:rPr>
              <a:t> de :</a:t>
            </a:r>
            <a:endParaRPr lang="ro-RO" sz="4000" dirty="0" smtClean="0">
              <a:solidFill>
                <a:srgbClr val="002060"/>
              </a:solidFill>
            </a:endParaRPr>
          </a:p>
          <a:p>
            <a:pPr marL="0" indent="0" algn="just"/>
            <a:r>
              <a:rPr lang="ro-RO" sz="4000" dirty="0">
                <a:solidFill>
                  <a:srgbClr val="002060"/>
                </a:solidFill>
              </a:rPr>
              <a:t> </a:t>
            </a:r>
            <a:r>
              <a:rPr lang="ro-RO" sz="4000" dirty="0" smtClean="0">
                <a:solidFill>
                  <a:srgbClr val="002060"/>
                </a:solidFill>
              </a:rPr>
              <a:t>                     </a:t>
            </a:r>
            <a:r>
              <a:rPr lang="en-US" sz="4000" dirty="0" smtClean="0"/>
              <a:t> </a:t>
            </a:r>
            <a:r>
              <a:rPr lang="en-US" sz="4000" b="1" i="1" dirty="0" smtClean="0">
                <a:solidFill>
                  <a:srgbClr val="C00000"/>
                </a:solidFill>
              </a:rPr>
              <a:t>HF , H</a:t>
            </a:r>
            <a:r>
              <a:rPr lang="en-US" sz="2800" b="1" i="1" dirty="0" smtClean="0">
                <a:solidFill>
                  <a:srgbClr val="C00000"/>
                </a:solidFill>
              </a:rPr>
              <a:t>2</a:t>
            </a:r>
            <a:r>
              <a:rPr lang="en-US" sz="4000" b="1" i="1" dirty="0" smtClean="0">
                <a:solidFill>
                  <a:srgbClr val="C00000"/>
                </a:solidFill>
              </a:rPr>
              <a:t>O , NH</a:t>
            </a:r>
            <a:r>
              <a:rPr lang="en-US" sz="2800" b="1" i="1" dirty="0" smtClean="0">
                <a:solidFill>
                  <a:srgbClr val="C00000"/>
                </a:solidFill>
              </a:rPr>
              <a:t>3</a:t>
            </a:r>
            <a:endParaRPr lang="ro-RO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922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Leg</a:t>
            </a:r>
            <a:r>
              <a:rPr lang="ro-RO" sz="4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ă</a:t>
            </a:r>
            <a:r>
              <a:rPr lang="en-US" sz="4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tura</a:t>
            </a:r>
            <a:r>
              <a:rPr lang="en-US" sz="4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4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hidrogen</a:t>
            </a:r>
            <a:r>
              <a:rPr lang="en-US" sz="4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dintre</a:t>
            </a:r>
            <a:r>
              <a:rPr lang="en-US" sz="4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moleculele</a:t>
            </a:r>
            <a:r>
              <a:rPr lang="en-US" sz="4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de </a:t>
            </a:r>
            <a:r>
              <a:rPr lang="en-US" sz="4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ap</a:t>
            </a:r>
            <a:r>
              <a:rPr lang="ro-RO" sz="4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ă</a:t>
            </a:r>
            <a:r>
              <a:rPr lang="en-US" sz="4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ro-RO" sz="48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30" name="Picture 6" descr="C:\Users\daniela\Desktop\Documents\Lectii clasa a IX-a\Legaturi chimice\ap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785144"/>
            <a:ext cx="4752527" cy="48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112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544616"/>
          </a:xfrm>
        </p:spPr>
        <p:txBody>
          <a:bodyPr>
            <a:normAutofit/>
          </a:bodyPr>
          <a:lstStyle/>
          <a:p>
            <a:pPr algn="just"/>
            <a:r>
              <a:rPr lang="en-US" sz="4800" b="1" i="1" dirty="0" err="1" smtClean="0">
                <a:solidFill>
                  <a:schemeClr val="accent5">
                    <a:lumMod val="25000"/>
                  </a:schemeClr>
                </a:solidFill>
              </a:rPr>
              <a:t>Datorit</a:t>
            </a:r>
            <a:r>
              <a:rPr lang="ro-RO" sz="4800" b="1" i="1" dirty="0" smtClean="0">
                <a:solidFill>
                  <a:schemeClr val="accent5">
                    <a:lumMod val="25000"/>
                  </a:schemeClr>
                </a:solidFill>
              </a:rPr>
              <a:t>ă</a:t>
            </a:r>
            <a:r>
              <a:rPr lang="en-US" sz="4800" b="1" i="1" dirty="0" smtClean="0">
                <a:solidFill>
                  <a:schemeClr val="accent5">
                    <a:lumMod val="25000"/>
                  </a:schemeClr>
                </a:solidFill>
              </a:rPr>
              <a:t> pun</a:t>
            </a:r>
            <a:r>
              <a:rPr lang="ro-RO" sz="4800" b="1" i="1" dirty="0">
                <a:solidFill>
                  <a:schemeClr val="accent5">
                    <a:lumMod val="25000"/>
                  </a:schemeClr>
                </a:solidFill>
              </a:rPr>
              <a:t>ţ</a:t>
            </a:r>
            <a:r>
              <a:rPr lang="en-US" sz="4800" b="1" i="1" dirty="0" err="1" smtClean="0">
                <a:solidFill>
                  <a:schemeClr val="accent5">
                    <a:lumMod val="25000"/>
                  </a:schemeClr>
                </a:solidFill>
              </a:rPr>
              <a:t>ilor</a:t>
            </a:r>
            <a:r>
              <a:rPr lang="en-US" sz="4800" b="1" i="1" dirty="0" smtClean="0">
                <a:solidFill>
                  <a:schemeClr val="accent5">
                    <a:lumMod val="25000"/>
                  </a:schemeClr>
                </a:solidFill>
              </a:rPr>
              <a:t> de </a:t>
            </a:r>
            <a:r>
              <a:rPr lang="en-US" sz="4800" b="1" i="1" dirty="0" err="1" smtClean="0">
                <a:solidFill>
                  <a:schemeClr val="accent5">
                    <a:lumMod val="25000"/>
                  </a:schemeClr>
                </a:solidFill>
              </a:rPr>
              <a:t>hidrogen</a:t>
            </a:r>
            <a:r>
              <a:rPr lang="en-US" sz="4800" b="1" i="1" dirty="0" smtClean="0">
                <a:solidFill>
                  <a:schemeClr val="accent5">
                    <a:lumMod val="25000"/>
                  </a:schemeClr>
                </a:solidFill>
              </a:rPr>
              <a:t> care se </a:t>
            </a:r>
            <a:r>
              <a:rPr lang="en-US" sz="4800" b="1" i="1" dirty="0" err="1" smtClean="0">
                <a:solidFill>
                  <a:schemeClr val="accent5">
                    <a:lumMod val="25000"/>
                  </a:schemeClr>
                </a:solidFill>
              </a:rPr>
              <a:t>realizeaz</a:t>
            </a:r>
            <a:r>
              <a:rPr lang="ro-RO" sz="4800" b="1" i="1" dirty="0" smtClean="0">
                <a:solidFill>
                  <a:schemeClr val="accent5">
                    <a:lumMod val="25000"/>
                  </a:schemeClr>
                </a:solidFill>
              </a:rPr>
              <a:t>ă</a:t>
            </a:r>
            <a:r>
              <a:rPr lang="en-US" sz="4800" b="1" i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o-RO" sz="4800" b="1" i="1" dirty="0" err="1">
                <a:solidFill>
                  <a:schemeClr val="accent5">
                    <a:lumMod val="25000"/>
                  </a:schemeClr>
                </a:solidFill>
              </a:rPr>
              <a:t>î</a:t>
            </a:r>
            <a:r>
              <a:rPr lang="en-US" sz="4800" b="1" i="1" dirty="0" err="1" smtClean="0">
                <a:solidFill>
                  <a:schemeClr val="accent5">
                    <a:lumMod val="25000"/>
                  </a:schemeClr>
                </a:solidFill>
              </a:rPr>
              <a:t>ntre</a:t>
            </a:r>
            <a:r>
              <a:rPr lang="en-US" sz="4800" b="1" i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5">
                    <a:lumMod val="25000"/>
                  </a:schemeClr>
                </a:solidFill>
              </a:rPr>
              <a:t>moleculele</a:t>
            </a:r>
            <a:r>
              <a:rPr lang="en-US" sz="4800" b="1" i="1" dirty="0" smtClean="0">
                <a:solidFill>
                  <a:schemeClr val="accent5">
                    <a:lumMod val="25000"/>
                  </a:schemeClr>
                </a:solidFill>
              </a:rPr>
              <a:t> sale, </a:t>
            </a:r>
            <a:r>
              <a:rPr lang="en-US" sz="4800" b="1" i="1" dirty="0" err="1" smtClean="0">
                <a:solidFill>
                  <a:schemeClr val="accent5">
                    <a:lumMod val="25000"/>
                  </a:schemeClr>
                </a:solidFill>
              </a:rPr>
              <a:t>apa</a:t>
            </a:r>
            <a:r>
              <a:rPr lang="en-US" sz="4800" b="1" i="1" dirty="0" smtClean="0">
                <a:solidFill>
                  <a:schemeClr val="accent5">
                    <a:lumMod val="25000"/>
                  </a:schemeClr>
                </a:solidFill>
              </a:rPr>
              <a:t> are o </a:t>
            </a:r>
            <a:r>
              <a:rPr lang="en-US" sz="4800" b="1" i="1" dirty="0" err="1" smtClean="0">
                <a:solidFill>
                  <a:schemeClr val="accent5">
                    <a:lumMod val="25000"/>
                  </a:schemeClr>
                </a:solidFill>
              </a:rPr>
              <a:t>serie</a:t>
            </a:r>
            <a:r>
              <a:rPr lang="en-US" sz="4800" b="1" i="1" dirty="0" smtClean="0">
                <a:solidFill>
                  <a:schemeClr val="accent5">
                    <a:lumMod val="25000"/>
                  </a:schemeClr>
                </a:solidFill>
              </a:rPr>
              <a:t> de </a:t>
            </a:r>
            <a:r>
              <a:rPr lang="en-US" sz="4800" b="1" i="1" dirty="0" err="1" smtClean="0">
                <a:solidFill>
                  <a:schemeClr val="accent5">
                    <a:lumMod val="25000"/>
                  </a:schemeClr>
                </a:solidFill>
              </a:rPr>
              <a:t>propriet</a:t>
            </a:r>
            <a:r>
              <a:rPr lang="ro-RO" sz="4800" b="1" i="1" dirty="0" smtClean="0">
                <a:solidFill>
                  <a:schemeClr val="accent5">
                    <a:lumMod val="25000"/>
                  </a:schemeClr>
                </a:solidFill>
              </a:rPr>
              <a:t>ăţ</a:t>
            </a:r>
            <a:r>
              <a:rPr lang="en-US" sz="4800" b="1" i="1" dirty="0" smtClean="0">
                <a:solidFill>
                  <a:schemeClr val="accent5">
                    <a:lumMod val="25000"/>
                  </a:schemeClr>
                </a:solidFill>
              </a:rPr>
              <a:t>i </a:t>
            </a:r>
            <a:r>
              <a:rPr lang="en-US" sz="4800" b="1" i="1" dirty="0" err="1" smtClean="0">
                <a:solidFill>
                  <a:schemeClr val="accent5">
                    <a:lumMod val="25000"/>
                  </a:schemeClr>
                </a:solidFill>
              </a:rPr>
              <a:t>fizice</a:t>
            </a:r>
            <a:r>
              <a:rPr lang="en-US" sz="4800" b="1" i="1" dirty="0" smtClean="0">
                <a:solidFill>
                  <a:schemeClr val="accent5">
                    <a:lumMod val="25000"/>
                  </a:schemeClr>
                </a:solidFill>
              </a:rPr>
              <a:t>   “</a:t>
            </a:r>
            <a:r>
              <a:rPr lang="en-US" sz="4800" b="1" i="1" dirty="0" err="1" smtClean="0">
                <a:solidFill>
                  <a:schemeClr val="accent5">
                    <a:lumMod val="25000"/>
                  </a:schemeClr>
                </a:solidFill>
              </a:rPr>
              <a:t>anormale</a:t>
            </a:r>
            <a:r>
              <a:rPr lang="en-US" sz="4800" b="1" i="1" dirty="0" smtClean="0">
                <a:solidFill>
                  <a:schemeClr val="accent5">
                    <a:lumMod val="25000"/>
                  </a:schemeClr>
                </a:solidFill>
              </a:rPr>
              <a:t>”</a:t>
            </a:r>
            <a:r>
              <a:rPr lang="ro-RO" sz="4800" b="1" i="1" dirty="0" smtClean="0">
                <a:solidFill>
                  <a:schemeClr val="accent5">
                    <a:lumMod val="25000"/>
                  </a:schemeClr>
                </a:solidFill>
              </a:rPr>
              <a:t>.</a:t>
            </a:r>
            <a:endParaRPr lang="ro-RO" sz="4800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514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1. </a:t>
            </a:r>
            <a:r>
              <a:rPr lang="en-US" sz="54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Starea</a:t>
            </a:r>
            <a:r>
              <a:rPr lang="en-US" sz="5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de </a:t>
            </a:r>
            <a:r>
              <a:rPr lang="en-US" sz="54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agregare</a:t>
            </a:r>
            <a:endParaRPr lang="ro-RO" sz="54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7311"/>
            <a:ext cx="6768752" cy="475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9541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37"/>
            <a:ext cx="9144000" cy="688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8994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2. </a:t>
            </a:r>
            <a:r>
              <a:rPr lang="en-US" sz="48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Dilatarea</a:t>
            </a:r>
            <a:r>
              <a:rPr lang="en-US" sz="4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8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apei</a:t>
            </a:r>
            <a:r>
              <a:rPr lang="en-US" sz="4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la </a:t>
            </a:r>
            <a:r>
              <a:rPr lang="ro-RO" sz="4800" b="1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î</a:t>
            </a:r>
            <a:r>
              <a:rPr lang="en-US" sz="48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nghe</a:t>
            </a:r>
            <a:r>
              <a:rPr lang="ro-RO" sz="4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ţ</a:t>
            </a:r>
            <a:r>
              <a:rPr lang="en-US" sz="4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are</a:t>
            </a:r>
            <a:endParaRPr lang="ro-RO" sz="48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ro-RO" sz="3600" dirty="0" err="1" smtClean="0">
                <a:solidFill>
                  <a:srgbClr val="002060"/>
                </a:solidFill>
              </a:rPr>
              <a:t>Î</a:t>
            </a:r>
            <a:r>
              <a:rPr lang="en-US" sz="3600" dirty="0" err="1" smtClean="0">
                <a:solidFill>
                  <a:srgbClr val="002060"/>
                </a:solidFill>
              </a:rPr>
              <a:t>ntre</a:t>
            </a:r>
            <a:r>
              <a:rPr lang="en-US" sz="3600" dirty="0" smtClean="0">
                <a:solidFill>
                  <a:srgbClr val="002060"/>
                </a:solidFill>
              </a:rPr>
              <a:t> 4-0°C</a:t>
            </a:r>
            <a:r>
              <a:rPr lang="ro-RO" sz="3600" dirty="0" smtClean="0">
                <a:solidFill>
                  <a:srgbClr val="002060"/>
                </a:solidFill>
              </a:rPr>
              <a:t>,</a:t>
            </a:r>
            <a:r>
              <a:rPr lang="en-US" sz="3600" dirty="0" smtClean="0">
                <a:solidFill>
                  <a:srgbClr val="002060"/>
                </a:solidFill>
              </a:rPr>
              <a:t> leg</a:t>
            </a:r>
            <a:r>
              <a:rPr lang="ro-RO" sz="3600" dirty="0" smtClean="0">
                <a:solidFill>
                  <a:srgbClr val="002060"/>
                </a:solidFill>
              </a:rPr>
              <a:t>ă</a:t>
            </a:r>
            <a:r>
              <a:rPr lang="en-US" sz="3600" dirty="0" err="1" smtClean="0">
                <a:solidFill>
                  <a:srgbClr val="002060"/>
                </a:solidFill>
              </a:rPr>
              <a:t>turile</a:t>
            </a:r>
            <a:r>
              <a:rPr lang="en-US" sz="3600" dirty="0" smtClean="0">
                <a:solidFill>
                  <a:srgbClr val="002060"/>
                </a:solidFill>
              </a:rPr>
              <a:t> de H </a:t>
            </a:r>
            <a:r>
              <a:rPr lang="en-US" sz="3600" dirty="0" err="1" smtClean="0">
                <a:solidFill>
                  <a:srgbClr val="002060"/>
                </a:solidFill>
              </a:rPr>
              <a:t>dintre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moleculele</a:t>
            </a:r>
            <a:r>
              <a:rPr lang="en-US" sz="3600" dirty="0" smtClean="0">
                <a:solidFill>
                  <a:srgbClr val="002060"/>
                </a:solidFill>
              </a:rPr>
              <a:t> de </a:t>
            </a:r>
            <a:r>
              <a:rPr lang="en-US" sz="3600" dirty="0" err="1" smtClean="0">
                <a:solidFill>
                  <a:srgbClr val="002060"/>
                </a:solidFill>
              </a:rPr>
              <a:t>ap</a:t>
            </a:r>
            <a:r>
              <a:rPr lang="ro-RO" sz="3600" dirty="0" smtClean="0">
                <a:solidFill>
                  <a:srgbClr val="002060"/>
                </a:solidFill>
              </a:rPr>
              <a:t>ă</a:t>
            </a:r>
            <a:r>
              <a:rPr lang="en-US" sz="3600" dirty="0" smtClean="0">
                <a:solidFill>
                  <a:srgbClr val="002060"/>
                </a:solidFill>
              </a:rPr>
              <a:t> se </a:t>
            </a:r>
            <a:r>
              <a:rPr lang="en-US" sz="3600" dirty="0" err="1" smtClean="0">
                <a:solidFill>
                  <a:srgbClr val="002060"/>
                </a:solidFill>
              </a:rPr>
              <a:t>dubleaz</a:t>
            </a:r>
            <a:r>
              <a:rPr lang="ro-RO" sz="3600" dirty="0" smtClean="0">
                <a:solidFill>
                  <a:srgbClr val="002060"/>
                </a:solidFill>
              </a:rPr>
              <a:t>ă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2060"/>
                </a:solidFill>
              </a:rPr>
              <a:t>Ghea</a:t>
            </a:r>
            <a:r>
              <a:rPr lang="ro-RO" sz="3600" dirty="0" smtClean="0">
                <a:solidFill>
                  <a:srgbClr val="002060"/>
                </a:solidFill>
              </a:rPr>
              <a:t>ţ</a:t>
            </a:r>
            <a:r>
              <a:rPr lang="en-US" sz="3600" dirty="0" smtClean="0">
                <a:solidFill>
                  <a:srgbClr val="002060"/>
                </a:solidFill>
              </a:rPr>
              <a:t>a are o </a:t>
            </a:r>
            <a:r>
              <a:rPr lang="en-US" sz="3600" dirty="0" err="1" smtClean="0">
                <a:solidFill>
                  <a:srgbClr val="002060"/>
                </a:solidFill>
              </a:rPr>
              <a:t>structur</a:t>
            </a:r>
            <a:r>
              <a:rPr lang="ro-RO" sz="3600" dirty="0">
                <a:solidFill>
                  <a:srgbClr val="002060"/>
                </a:solidFill>
              </a:rPr>
              <a:t>ă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af</a:t>
            </a:r>
            <a:r>
              <a:rPr lang="ro-RO" sz="3600" dirty="0">
                <a:solidFill>
                  <a:srgbClr val="002060"/>
                </a:solidFill>
              </a:rPr>
              <a:t>â</a:t>
            </a:r>
            <a:r>
              <a:rPr lang="en-US" sz="3600" dirty="0" err="1" smtClean="0">
                <a:solidFill>
                  <a:srgbClr val="002060"/>
                </a:solidFill>
              </a:rPr>
              <a:t>nat</a:t>
            </a:r>
            <a:r>
              <a:rPr lang="ro-RO" sz="3600" dirty="0" smtClean="0">
                <a:solidFill>
                  <a:srgbClr val="002060"/>
                </a:solidFill>
              </a:rPr>
              <a:t>ă</a:t>
            </a:r>
            <a:r>
              <a:rPr lang="en-US" sz="3600" dirty="0" smtClean="0">
                <a:solidFill>
                  <a:srgbClr val="002060"/>
                </a:solidFill>
              </a:rPr>
              <a:t>, de </a:t>
            </a:r>
            <a:r>
              <a:rPr lang="en-US" sz="3600" dirty="0" err="1" smtClean="0">
                <a:solidFill>
                  <a:srgbClr val="002060"/>
                </a:solidFill>
              </a:rPr>
              <a:t>aceea</a:t>
            </a:r>
            <a:r>
              <a:rPr lang="en-US" sz="3600" dirty="0" smtClean="0">
                <a:solidFill>
                  <a:srgbClr val="002060"/>
                </a:solidFill>
              </a:rPr>
              <a:t> , </a:t>
            </a:r>
            <a:r>
              <a:rPr lang="en-US" sz="3600" dirty="0" err="1" smtClean="0">
                <a:solidFill>
                  <a:srgbClr val="002060"/>
                </a:solidFill>
              </a:rPr>
              <a:t>aceasta</a:t>
            </a:r>
            <a:r>
              <a:rPr lang="en-US" sz="3600" dirty="0" smtClean="0">
                <a:solidFill>
                  <a:srgbClr val="002060"/>
                </a:solidFill>
              </a:rPr>
              <a:t> are o </a:t>
            </a:r>
            <a:r>
              <a:rPr lang="en-US" sz="3600" dirty="0" err="1" smtClean="0">
                <a:solidFill>
                  <a:srgbClr val="002060"/>
                </a:solidFill>
              </a:rPr>
              <a:t>densitate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mai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mic</a:t>
            </a:r>
            <a:r>
              <a:rPr lang="ro-RO" sz="3600" dirty="0" smtClean="0">
                <a:solidFill>
                  <a:srgbClr val="002060"/>
                </a:solidFill>
              </a:rPr>
              <a:t>ă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dec</a:t>
            </a:r>
            <a:r>
              <a:rPr lang="ro-RO" sz="3600" dirty="0" smtClean="0">
                <a:solidFill>
                  <a:srgbClr val="002060"/>
                </a:solidFill>
              </a:rPr>
              <a:t>â</a:t>
            </a:r>
            <a:r>
              <a:rPr lang="en-US" sz="3600" dirty="0" smtClean="0">
                <a:solidFill>
                  <a:srgbClr val="002060"/>
                </a:solidFill>
              </a:rPr>
              <a:t>t </a:t>
            </a:r>
            <a:r>
              <a:rPr lang="en-US" sz="3600" dirty="0" err="1" smtClean="0">
                <a:solidFill>
                  <a:srgbClr val="002060"/>
                </a:solidFill>
              </a:rPr>
              <a:t>densitatea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apei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o-RO" sz="3600" dirty="0">
                <a:solidFill>
                  <a:srgbClr val="002060"/>
                </a:solidFill>
              </a:rPr>
              <a:t>Î</a:t>
            </a:r>
            <a:r>
              <a:rPr lang="en-US" sz="3600" dirty="0" smtClean="0">
                <a:solidFill>
                  <a:srgbClr val="002060"/>
                </a:solidFill>
              </a:rPr>
              <a:t>n r</a:t>
            </a:r>
            <a:r>
              <a:rPr lang="ro-RO" sz="3600" dirty="0" smtClean="0">
                <a:solidFill>
                  <a:srgbClr val="002060"/>
                </a:solidFill>
              </a:rPr>
              <a:t>â</a:t>
            </a:r>
            <a:r>
              <a:rPr lang="en-US" sz="3600" dirty="0" err="1" smtClean="0">
                <a:solidFill>
                  <a:srgbClr val="002060"/>
                </a:solidFill>
              </a:rPr>
              <a:t>uri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lacuri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temperatura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apei</a:t>
            </a:r>
            <a:r>
              <a:rPr lang="en-US" sz="3600" dirty="0" smtClean="0">
                <a:solidFill>
                  <a:srgbClr val="002060"/>
                </a:solidFill>
              </a:rPr>
              <a:t> de sub </a:t>
            </a:r>
            <a:r>
              <a:rPr lang="en-US" sz="3600" dirty="0" err="1" smtClean="0">
                <a:solidFill>
                  <a:srgbClr val="002060"/>
                </a:solidFill>
              </a:rPr>
              <a:t>stratul</a:t>
            </a:r>
            <a:r>
              <a:rPr lang="en-US" sz="3600" dirty="0" smtClean="0">
                <a:solidFill>
                  <a:srgbClr val="002060"/>
                </a:solidFill>
              </a:rPr>
              <a:t> de </a:t>
            </a:r>
            <a:r>
              <a:rPr lang="en-US" sz="3600" dirty="0" err="1" smtClean="0">
                <a:solidFill>
                  <a:srgbClr val="002060"/>
                </a:solidFill>
              </a:rPr>
              <a:t>ghea</a:t>
            </a:r>
            <a:r>
              <a:rPr lang="ro-RO" sz="3600" dirty="0" smtClean="0">
                <a:solidFill>
                  <a:srgbClr val="002060"/>
                </a:solidFill>
              </a:rPr>
              <a:t>ţă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trebuie</a:t>
            </a:r>
            <a:r>
              <a:rPr lang="en-US" sz="3600" dirty="0" smtClean="0">
                <a:solidFill>
                  <a:srgbClr val="002060"/>
                </a:solidFill>
              </a:rPr>
              <a:t> s</a:t>
            </a:r>
            <a:r>
              <a:rPr lang="ro-RO" sz="3600" dirty="0" smtClean="0">
                <a:solidFill>
                  <a:srgbClr val="002060"/>
                </a:solidFill>
              </a:rPr>
              <a:t>ă</a:t>
            </a:r>
            <a:r>
              <a:rPr lang="en-US" sz="3600" dirty="0" smtClean="0">
                <a:solidFill>
                  <a:srgbClr val="002060"/>
                </a:solidFill>
              </a:rPr>
              <a:t> fie </a:t>
            </a:r>
            <a:r>
              <a:rPr lang="en-US" sz="3600" dirty="0" err="1" smtClean="0">
                <a:solidFill>
                  <a:srgbClr val="002060"/>
                </a:solidFill>
              </a:rPr>
              <a:t>mai</a:t>
            </a:r>
            <a:r>
              <a:rPr lang="en-US" sz="3600" dirty="0" smtClean="0">
                <a:solidFill>
                  <a:srgbClr val="002060"/>
                </a:solidFill>
              </a:rPr>
              <a:t> mare de 4°C </a:t>
            </a:r>
            <a:r>
              <a:rPr lang="en-US" sz="3600" dirty="0" err="1" smtClean="0">
                <a:solidFill>
                  <a:srgbClr val="002060"/>
                </a:solidFill>
              </a:rPr>
              <a:t>pentru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viet</a:t>
            </a:r>
            <a:r>
              <a:rPr lang="ro-RO" sz="3600" dirty="0" smtClean="0">
                <a:solidFill>
                  <a:srgbClr val="002060"/>
                </a:solidFill>
              </a:rPr>
              <a:t>ă</a:t>
            </a:r>
            <a:r>
              <a:rPr lang="ro-RO" sz="3600" dirty="0">
                <a:solidFill>
                  <a:srgbClr val="002060"/>
                </a:solidFill>
              </a:rPr>
              <a:t>ţ</a:t>
            </a:r>
            <a:r>
              <a:rPr lang="en-US" sz="3600" dirty="0" err="1" smtClean="0">
                <a:solidFill>
                  <a:srgbClr val="002060"/>
                </a:solidFill>
              </a:rPr>
              <a:t>ile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acvatice</a:t>
            </a:r>
            <a:r>
              <a:rPr lang="en-US" sz="3600" dirty="0" smtClean="0">
                <a:solidFill>
                  <a:srgbClr val="002060"/>
                </a:solidFill>
              </a:rPr>
              <a:t> s</a:t>
            </a:r>
            <a:r>
              <a:rPr lang="ro-RO" sz="3600" dirty="0" smtClean="0">
                <a:solidFill>
                  <a:srgbClr val="002060"/>
                </a:solidFill>
              </a:rPr>
              <a:t>ă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poat</a:t>
            </a:r>
            <a:r>
              <a:rPr lang="ro-RO" sz="3600" dirty="0" smtClean="0">
                <a:solidFill>
                  <a:srgbClr val="002060"/>
                </a:solidFill>
              </a:rPr>
              <a:t>ă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supravie</a:t>
            </a:r>
            <a:r>
              <a:rPr lang="ro-RO" sz="3600" dirty="0" smtClean="0">
                <a:solidFill>
                  <a:srgbClr val="002060"/>
                </a:solidFill>
              </a:rPr>
              <a:t>ţ</a:t>
            </a:r>
            <a:r>
              <a:rPr lang="en-US" sz="3600" dirty="0" err="1" smtClean="0">
                <a:solidFill>
                  <a:srgbClr val="002060"/>
                </a:solidFill>
              </a:rPr>
              <a:t>ui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endParaRPr lang="ro-RO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117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" y="31723"/>
            <a:ext cx="4633492" cy="2749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30185"/>
            <a:ext cx="6073049" cy="252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1"/>
            <a:ext cx="3840801" cy="417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95" y="2708920"/>
            <a:ext cx="156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2" y="3514264"/>
            <a:ext cx="4289439" cy="334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8775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62-three-beakers">
  <a:themeElements>
    <a:clrScheme name="m62-three-beakers 13">
      <a:dk1>
        <a:srgbClr val="003300"/>
      </a:dk1>
      <a:lt1>
        <a:srgbClr val="FFFFFF"/>
      </a:lt1>
      <a:dk2>
        <a:srgbClr val="FFFFFF"/>
      </a:dk2>
      <a:lt2>
        <a:srgbClr val="808080"/>
      </a:lt2>
      <a:accent1>
        <a:srgbClr val="1EBDE1"/>
      </a:accent1>
      <a:accent2>
        <a:srgbClr val="0A5442"/>
      </a:accent2>
      <a:accent3>
        <a:srgbClr val="FFFFFF"/>
      </a:accent3>
      <a:accent4>
        <a:srgbClr val="002A00"/>
      </a:accent4>
      <a:accent5>
        <a:srgbClr val="ABDBEE"/>
      </a:accent5>
      <a:accent6>
        <a:srgbClr val="084B3B"/>
      </a:accent6>
      <a:hlink>
        <a:srgbClr val="66E6CC"/>
      </a:hlink>
      <a:folHlink>
        <a:srgbClr val="99CC00"/>
      </a:folHlink>
    </a:clrScheme>
    <a:fontScheme name="m62-three-beak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three-beak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ree-beake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ree-beake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ree-beake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ree-beake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ree-beake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ree-beake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ree-beake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ree-beake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ree-beake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ree-beake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ree-beake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ree-beakers 13">
        <a:dk1>
          <a:srgbClr val="003300"/>
        </a:dk1>
        <a:lt1>
          <a:srgbClr val="FFFFFF"/>
        </a:lt1>
        <a:dk2>
          <a:srgbClr val="FFFFFF"/>
        </a:dk2>
        <a:lt2>
          <a:srgbClr val="808080"/>
        </a:lt2>
        <a:accent1>
          <a:srgbClr val="1EBDE1"/>
        </a:accent1>
        <a:accent2>
          <a:srgbClr val="0A5442"/>
        </a:accent2>
        <a:accent3>
          <a:srgbClr val="FFFFFF"/>
        </a:accent3>
        <a:accent4>
          <a:srgbClr val="002A00"/>
        </a:accent4>
        <a:accent5>
          <a:srgbClr val="ABDBEE"/>
        </a:accent5>
        <a:accent6>
          <a:srgbClr val="084B3B"/>
        </a:accent6>
        <a:hlink>
          <a:srgbClr val="66E6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m62-three-beakers</Template>
  <TotalTime>234</TotalTime>
  <Words>433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m62-three-beakers</vt:lpstr>
      <vt:lpstr>1_It’s not the design of your template</vt:lpstr>
      <vt:lpstr>FORŢE intermoleculare</vt:lpstr>
      <vt:lpstr>Clasificare</vt:lpstr>
      <vt:lpstr>Legătura  de  hidrogen</vt:lpstr>
      <vt:lpstr>Legătura de hidrogen dintre moleculele de apă </vt:lpstr>
      <vt:lpstr>Datorită punţilor de hidrogen care se realizează între moleculele sale, apa are o serie de proprietăţi fizice   “anormale”.</vt:lpstr>
      <vt:lpstr>1. Starea de agregare</vt:lpstr>
      <vt:lpstr>PowerPoint Presentation</vt:lpstr>
      <vt:lpstr>2. Dilatarea apei la îngheţare</vt:lpstr>
      <vt:lpstr>PowerPoint Presentation</vt:lpstr>
      <vt:lpstr>3. Forma cristalelor de gheaţă</vt:lpstr>
      <vt:lpstr>Legăturile de hidrogen dintre moleculele de amoniac</vt:lpstr>
      <vt:lpstr>Interacţii dipol - dipol</vt:lpstr>
      <vt:lpstr>PowerPoint Presentation</vt:lpstr>
      <vt:lpstr>Forţele de dispersie London</vt:lpstr>
      <vt:lpstr>PowerPoint Presentation</vt:lpstr>
      <vt:lpstr>Concluzii: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Legaturi intermoleculare</dc:title>
  <dc:creator>daniela</dc:creator>
  <cp:lastModifiedBy>daniela</cp:lastModifiedBy>
  <cp:revision>21</cp:revision>
  <dcterms:created xsi:type="dcterms:W3CDTF">2012-01-16T14:59:20Z</dcterms:created>
  <dcterms:modified xsi:type="dcterms:W3CDTF">2017-08-13T16:49:24Z</dcterms:modified>
</cp:coreProperties>
</file>